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97"/>
  </p:notesMasterIdLst>
  <p:sldIdLst>
    <p:sldId id="257" r:id="rId2"/>
    <p:sldId id="434" r:id="rId3"/>
    <p:sldId id="349" r:id="rId4"/>
    <p:sldId id="282" r:id="rId5"/>
    <p:sldId id="350" r:id="rId6"/>
    <p:sldId id="331" r:id="rId7"/>
    <p:sldId id="427" r:id="rId8"/>
    <p:sldId id="260" r:id="rId9"/>
    <p:sldId id="333" r:id="rId10"/>
    <p:sldId id="271" r:id="rId11"/>
    <p:sldId id="273" r:id="rId12"/>
    <p:sldId id="444" r:id="rId13"/>
    <p:sldId id="401" r:id="rId14"/>
    <p:sldId id="426" r:id="rId15"/>
    <p:sldId id="274" r:id="rId16"/>
    <p:sldId id="415" r:id="rId17"/>
    <p:sldId id="334" r:id="rId18"/>
    <p:sldId id="275" r:id="rId19"/>
    <p:sldId id="315" r:id="rId20"/>
    <p:sldId id="316" r:id="rId21"/>
    <p:sldId id="278" r:id="rId22"/>
    <p:sldId id="418" r:id="rId23"/>
    <p:sldId id="429" r:id="rId24"/>
    <p:sldId id="256" r:id="rId25"/>
    <p:sldId id="419" r:id="rId26"/>
    <p:sldId id="258" r:id="rId27"/>
    <p:sldId id="259" r:id="rId28"/>
    <p:sldId id="425" r:id="rId29"/>
    <p:sldId id="428" r:id="rId30"/>
    <p:sldId id="436" r:id="rId31"/>
    <p:sldId id="430" r:id="rId32"/>
    <p:sldId id="431" r:id="rId33"/>
    <p:sldId id="432" r:id="rId34"/>
    <p:sldId id="396" r:id="rId35"/>
    <p:sldId id="279" r:id="rId36"/>
    <p:sldId id="413" r:id="rId37"/>
    <p:sldId id="402" r:id="rId38"/>
    <p:sldId id="420" r:id="rId39"/>
    <p:sldId id="399" r:id="rId40"/>
    <p:sldId id="284" r:id="rId41"/>
    <p:sldId id="285" r:id="rId42"/>
    <p:sldId id="407" r:id="rId43"/>
    <p:sldId id="439" r:id="rId44"/>
    <p:sldId id="414" r:id="rId45"/>
    <p:sldId id="405" r:id="rId46"/>
    <p:sldId id="398" r:id="rId47"/>
    <p:sldId id="298" r:id="rId48"/>
    <p:sldId id="300" r:id="rId49"/>
    <p:sldId id="301" r:id="rId50"/>
    <p:sldId id="406" r:id="rId51"/>
    <p:sldId id="306" r:id="rId52"/>
    <p:sldId id="395" r:id="rId53"/>
    <p:sldId id="353" r:id="rId54"/>
    <p:sldId id="354" r:id="rId55"/>
    <p:sldId id="355" r:id="rId56"/>
    <p:sldId id="390" r:id="rId57"/>
    <p:sldId id="358" r:id="rId58"/>
    <p:sldId id="391" r:id="rId59"/>
    <p:sldId id="360" r:id="rId60"/>
    <p:sldId id="362" r:id="rId61"/>
    <p:sldId id="417" r:id="rId62"/>
    <p:sldId id="422" r:id="rId63"/>
    <p:sldId id="363" r:id="rId64"/>
    <p:sldId id="441" r:id="rId65"/>
    <p:sldId id="364" r:id="rId66"/>
    <p:sldId id="365" r:id="rId67"/>
    <p:sldId id="366" r:id="rId68"/>
    <p:sldId id="367" r:id="rId69"/>
    <p:sldId id="368" r:id="rId70"/>
    <p:sldId id="369" r:id="rId71"/>
    <p:sldId id="370" r:id="rId72"/>
    <p:sldId id="371" r:id="rId73"/>
    <p:sldId id="386" r:id="rId74"/>
    <p:sldId id="423" r:id="rId75"/>
    <p:sldId id="372" r:id="rId76"/>
    <p:sldId id="382" r:id="rId77"/>
    <p:sldId id="381" r:id="rId78"/>
    <p:sldId id="374" r:id="rId79"/>
    <p:sldId id="445" r:id="rId80"/>
    <p:sldId id="442" r:id="rId81"/>
    <p:sldId id="375" r:id="rId82"/>
    <p:sldId id="376" r:id="rId83"/>
    <p:sldId id="404" r:id="rId84"/>
    <p:sldId id="379" r:id="rId85"/>
    <p:sldId id="377" r:id="rId86"/>
    <p:sldId id="378" r:id="rId87"/>
    <p:sldId id="380" r:id="rId88"/>
    <p:sldId id="387" r:id="rId89"/>
    <p:sldId id="392" r:id="rId90"/>
    <p:sldId id="443" r:id="rId91"/>
    <p:sldId id="384" r:id="rId92"/>
    <p:sldId id="416" r:id="rId93"/>
    <p:sldId id="288" r:id="rId94"/>
    <p:sldId id="433" r:id="rId95"/>
    <p:sldId id="424" r:id="rId9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8FD3558-7257-4813-90D5-F6826D640FDB}">
          <p14:sldIdLst>
            <p14:sldId id="257"/>
            <p14:sldId id="434"/>
          </p14:sldIdLst>
        </p14:section>
        <p14:section name="Search Problems" id="{62C389E9-A037-4E1B-8469-5E9846784FDE}">
          <p14:sldIdLst>
            <p14:sldId id="349"/>
            <p14:sldId id="282"/>
            <p14:sldId id="350"/>
            <p14:sldId id="331"/>
            <p14:sldId id="427"/>
            <p14:sldId id="260"/>
            <p14:sldId id="333"/>
            <p14:sldId id="271"/>
            <p14:sldId id="273"/>
          </p14:sldIdLst>
        </p14:section>
        <p14:section name="Tree Search" id="{412A62B4-1FE7-4079-ACC5-C0C901B35D7C}">
          <p14:sldIdLst>
            <p14:sldId id="444"/>
            <p14:sldId id="401"/>
            <p14:sldId id="426"/>
            <p14:sldId id="274"/>
            <p14:sldId id="415"/>
            <p14:sldId id="334"/>
            <p14:sldId id="275"/>
            <p14:sldId id="315"/>
            <p14:sldId id="316"/>
            <p14:sldId id="278"/>
          </p14:sldIdLst>
        </p14:section>
        <p14:section name="State Space" id="{060036DA-9511-4E45-9F7A-76D3D68890B2}">
          <p14:sldIdLst>
            <p14:sldId id="418"/>
            <p14:sldId id="429"/>
            <p14:sldId id="256"/>
            <p14:sldId id="419"/>
            <p14:sldId id="258"/>
            <p14:sldId id="259"/>
            <p14:sldId id="425"/>
            <p14:sldId id="428"/>
            <p14:sldId id="436"/>
            <p14:sldId id="430"/>
            <p14:sldId id="431"/>
            <p14:sldId id="432"/>
          </p14:sldIdLst>
        </p14:section>
        <p14:section name="Uninformed Search: Breadth-first strategy" id="{414669F5-57E2-441C-ACC3-212322309E85}">
          <p14:sldIdLst>
            <p14:sldId id="396"/>
            <p14:sldId id="279"/>
            <p14:sldId id="413"/>
            <p14:sldId id="402"/>
            <p14:sldId id="420"/>
            <p14:sldId id="399"/>
            <p14:sldId id="284"/>
            <p14:sldId id="285"/>
            <p14:sldId id="407"/>
          </p14:sldIdLst>
        </p14:section>
        <p14:section name="Uninformed Search: Depth-First Strategy" id="{AB03A99E-5E27-407F-871A-DE2D977F8D72}">
          <p14:sldIdLst>
            <p14:sldId id="439"/>
            <p14:sldId id="414"/>
            <p14:sldId id="405"/>
            <p14:sldId id="398"/>
            <p14:sldId id="298"/>
            <p14:sldId id="300"/>
            <p14:sldId id="301"/>
            <p14:sldId id="406"/>
            <p14:sldId id="306"/>
          </p14:sldIdLst>
        </p14:section>
        <p14:section name="Informed Search: Greedy Best-First Search" id="{E25CABB0-588C-4F8C-8F53-C2939B47CCE5}">
          <p14:sldIdLst>
            <p14:sldId id="395"/>
            <p14:sldId id="353"/>
            <p14:sldId id="354"/>
            <p14:sldId id="355"/>
            <p14:sldId id="390"/>
            <p14:sldId id="358"/>
            <p14:sldId id="391"/>
            <p14:sldId id="360"/>
            <p14:sldId id="362"/>
            <p14:sldId id="417"/>
            <p14:sldId id="422"/>
            <p14:sldId id="363"/>
          </p14:sldIdLst>
        </p14:section>
        <p14:section name="Informed Search: A* Search" id="{898F2598-AA96-4FB6-AC2D-C308043A1C4A}">
          <p14:sldIdLst>
            <p14:sldId id="441"/>
            <p14:sldId id="364"/>
            <p14:sldId id="365"/>
            <p14:sldId id="366"/>
            <p14:sldId id="367"/>
            <p14:sldId id="368"/>
            <p14:sldId id="369"/>
            <p14:sldId id="370"/>
            <p14:sldId id="371"/>
            <p14:sldId id="386"/>
            <p14:sldId id="423"/>
            <p14:sldId id="372"/>
            <p14:sldId id="382"/>
            <p14:sldId id="381"/>
            <p14:sldId id="374"/>
            <p14:sldId id="445"/>
          </p14:sldIdLst>
        </p14:section>
        <p14:section name="Designing Heuristics for Informed Search" id="{1EC0CE7D-150E-44BA-BD6D-B192C6B78443}">
          <p14:sldIdLst>
            <p14:sldId id="442"/>
            <p14:sldId id="375"/>
            <p14:sldId id="376"/>
            <p14:sldId id="404"/>
            <p14:sldId id="379"/>
            <p14:sldId id="377"/>
            <p14:sldId id="378"/>
            <p14:sldId id="380"/>
            <p14:sldId id="387"/>
            <p14:sldId id="392"/>
          </p14:sldIdLst>
        </p14:section>
        <p14:section name="Summary" id="{B419AB6B-658F-48B9-9342-4C02D6BA1150}">
          <p14:sldIdLst>
            <p14:sldId id="443"/>
            <p14:sldId id="384"/>
            <p14:sldId id="416"/>
            <p14:sldId id="288"/>
            <p14:sldId id="433"/>
            <p14:sldId id="42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DBEC"/>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80" autoAdjust="0"/>
    <p:restoredTop sz="86391" autoAdjust="0"/>
  </p:normalViewPr>
  <p:slideViewPr>
    <p:cSldViewPr>
      <p:cViewPr varScale="1">
        <p:scale>
          <a:sx n="139" d="100"/>
          <a:sy n="139" d="100"/>
        </p:scale>
        <p:origin x="2160" y="80"/>
      </p:cViewPr>
      <p:guideLst>
        <p:guide orient="horz" pos="2160"/>
        <p:guide pos="2880"/>
      </p:guideLst>
    </p:cSldViewPr>
  </p:slideViewPr>
  <p:outlineViewPr>
    <p:cViewPr>
      <p:scale>
        <a:sx n="33" d="100"/>
        <a:sy n="33" d="100"/>
      </p:scale>
      <p:origin x="0" y="-684"/>
    </p:cViewPr>
  </p:outlineViewPr>
  <p:notesTextViewPr>
    <p:cViewPr>
      <p:scale>
        <a:sx n="3" d="2"/>
        <a:sy n="3" d="2"/>
      </p:scale>
      <p:origin x="0" y="0"/>
    </p:cViewPr>
  </p:notesTextViewPr>
  <p:sorterViewPr>
    <p:cViewPr>
      <p:scale>
        <a:sx n="100" d="100"/>
        <a:sy n="100" d="100"/>
      </p:scale>
      <p:origin x="0" y="-319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diagrams/_rels/data60.xml.rels><?xml version="1.0" encoding="UTF-8" standalone="yes"?>
<Relationships xmlns="http://schemas.openxmlformats.org/package/2006/relationships"><Relationship Id="rId1" Type="http://schemas.openxmlformats.org/officeDocument/2006/relationships/image" Target="../media/image51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4A686FD9-F517-4034-849B-38895D14ED95}">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F86F8219-2FDD-4DFD-BFD9-6CB38576F7B8}">
      <dgm:prSet>
        <dgm:style>
          <a:lnRef idx="0">
            <a:scrgbClr r="0" g="0" b="0"/>
          </a:lnRef>
          <a:fillRef idx="0">
            <a:scrgbClr r="0" g="0" b="0"/>
          </a:fillRef>
          <a:effectRef idx="0">
            <a:scrgbClr r="0" g="0" b="0"/>
          </a:effectRef>
          <a:fontRef idx="minor">
            <a:schemeClr val="accent1"/>
          </a:fontRef>
        </dgm:style>
      </dgm:prSet>
      <dgm:spPr>
        <a:noFill/>
        <a:ln w="9525" cap="flat" cmpd="sng" algn="ctr">
          <a:solidFill>
            <a:schemeClr val="accent1"/>
          </a:solidFill>
          <a:prstDash val="solid"/>
          <a:round/>
          <a:headEnd type="none" w="med" len="med"/>
          <a:tailEnd type="none" w="med" len="med"/>
        </a:ln>
      </dgm:spPr>
      <dgm:t>
        <a:bodyPr/>
        <a:lstStyle/>
        <a:p>
          <a:r>
            <a:rPr lang="en-US" dirty="0"/>
            <a:t>Search space</a:t>
          </a:r>
        </a:p>
      </dgm:t>
    </dgm:pt>
    <dgm:pt modelId="{50793A68-1D77-4C48-8709-7C401A40E39D}" type="parTrans" cxnId="{719E5B67-4CA5-4E19-B93D-ADDEBA787C5B}">
      <dgm:prSet/>
      <dgm:spPr/>
      <dgm:t>
        <a:bodyPr/>
        <a:lstStyle/>
        <a:p>
          <a:endParaRPr lang="en-US"/>
        </a:p>
      </dgm:t>
    </dgm:pt>
    <dgm:pt modelId="{A9A567C9-9407-4F5C-B0EF-F889A0E77FBD}" type="sibTrans" cxnId="{719E5B67-4CA5-4E19-B93D-ADDEBA787C5B}">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FE566455-4387-4F3B-93FD-63039231E455}" type="pres">
      <dgm:prSet presAssocID="{4A686FD9-F517-4034-849B-38895D14ED95}" presName="textNode" presStyleLbl="node1" presStyleIdx="1" presStyleCnt="5">
        <dgm:presLayoutVars>
          <dgm:bulletEnabled val="1"/>
        </dgm:presLayoutVars>
      </dgm:prSet>
      <dgm:spPr/>
    </dgm:pt>
    <dgm:pt modelId="{7685ED58-3418-4846-9665-E14742C7BD0B}" type="pres">
      <dgm:prSet presAssocID="{C9797574-41BD-42CD-B50E-64C62694529C}" presName="sibTrans" presStyleCnt="0"/>
      <dgm:spPr/>
    </dgm:pt>
    <dgm:pt modelId="{858814D1-FF3C-47B6-8AC7-C86C14DFF8DC}" type="pres">
      <dgm:prSet presAssocID="{F86F8219-2FDD-4DFD-BFD9-6CB38576F7B8}" presName="textNode" presStyleLbl="node1" presStyleIdx="2" presStyleCnt="5">
        <dgm:presLayoutVars>
          <dgm:bulletEnabled val="1"/>
        </dgm:presLayoutVars>
      </dgm:prSet>
      <dgm:spPr/>
    </dgm:pt>
    <dgm:pt modelId="{98F56E57-5C3F-4231-B52D-5758B2D4FF4C}" type="pres">
      <dgm:prSet presAssocID="{A9A567C9-9407-4F5C-B0EF-F889A0E77FBD}"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1"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E42A713B-7206-49A5-9A6C-85CF3F2FC3FC}" srcId="{277C6803-CA4B-420D-A759-A0176716CDEC}" destId="{9227DA0E-23FC-4CFA-8C59-414EB0E01F6C}" srcOrd="4" destOrd="0" parTransId="{3DB6186E-4551-43E5-86B1-E1DD65E0DC9E}" sibTransId="{5AFFAE01-E256-4EE8-9509-B262F1BD23CD}"/>
    <dgm:cxn modelId="{719E5B67-4CA5-4E19-B93D-ADDEBA787C5B}" srcId="{277C6803-CA4B-420D-A759-A0176716CDEC}" destId="{F86F8219-2FDD-4DFD-BFD9-6CB38576F7B8}" srcOrd="2" destOrd="0" parTransId="{50793A68-1D77-4C48-8709-7C401A40E39D}" sibTransId="{A9A567C9-9407-4F5C-B0EF-F889A0E77FB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ABCECA9A-17FD-467A-935A-C65B7431597D}" type="presOf" srcId="{F86F8219-2FDD-4DFD-BFD9-6CB38576F7B8}" destId="{858814D1-FF3C-47B6-8AC7-C86C14DFF8DC}"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2DC080EA-34FA-4231-9E1B-88EF50C76450}" type="presParOf" srcId="{2940AEB7-E777-4807-BDF0-EF3FA0BEEEC2}" destId="{FE566455-4387-4F3B-93FD-63039231E455}" srcOrd="2" destOrd="0" presId="urn:microsoft.com/office/officeart/2005/8/layout/hProcess9"/>
    <dgm:cxn modelId="{85238898-3046-480A-8E6E-7930658D5180}" type="presParOf" srcId="{2940AEB7-E777-4807-BDF0-EF3FA0BEEEC2}" destId="{7685ED58-3418-4846-9665-E14742C7BD0B}" srcOrd="3" destOrd="0" presId="urn:microsoft.com/office/officeart/2005/8/layout/hProcess9"/>
    <dgm:cxn modelId="{9EFE1CB7-7DA6-4675-94ED-D65A69207A2A}" type="presParOf" srcId="{2940AEB7-E777-4807-BDF0-EF3FA0BEEEC2}" destId="{858814D1-FF3C-47B6-8AC7-C86C14DFF8DC}" srcOrd="4" destOrd="0" presId="urn:microsoft.com/office/officeart/2005/8/layout/hProcess9"/>
    <dgm:cxn modelId="{78CCC560-FBCE-47E2-BFCA-EBD806E530BC}" type="presParOf" srcId="{2940AEB7-E777-4807-BDF0-EF3FA0BEEEC2}" destId="{98F56E57-5C3F-4231-B52D-5758B2D4FF4C}"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FE566455-4387-4F3B-93FD-63039231E455}">
      <dsp:nvSpPr>
        <dsp:cNvPr id="0" name=""/>
        <dsp:cNvSpPr/>
      </dsp:nvSpPr>
      <dsp:spPr>
        <a:xfrm>
          <a:off x="1594572"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1668545" y="1379374"/>
        <a:ext cx="1367394" cy="1592589"/>
      </dsp:txXfrm>
    </dsp:sp>
    <dsp:sp modelId="{858814D1-FF3C-47B6-8AC7-C86C14DFF8DC}">
      <dsp:nvSpPr>
        <dsp:cNvPr id="0" name=""/>
        <dsp:cNvSpPr/>
      </dsp:nvSpPr>
      <dsp:spPr>
        <a:xfrm>
          <a:off x="3185679"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Search space</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noFill/>
        <a:ln w="9525" cap="flat" cmpd="sng" algn="ctr">
          <a:solidFill>
            <a:schemeClr val="accent1"/>
          </a:solidFill>
          <a:prstDash val="solid"/>
          <a:round/>
          <a:headEnd type="none" w="med" len="med"/>
          <a:tailEnd type="none" w="med" len="med"/>
        </a:ln>
        <a:effectLst/>
      </dsp:spPr>
      <dsp:style>
        <a:lnRef idx="0">
          <a:scrgbClr r="0" g="0" b="0"/>
        </a:lnRef>
        <a:fillRef idx="0">
          <a:scrgbClr r="0" g="0" b="0"/>
        </a:fillRef>
        <a:effectRef idx="0">
          <a:scrgbClr r="0" g="0" b="0"/>
        </a:effectRef>
        <a:fontRef idx="minor">
          <a:schemeClr val="accen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Calibri" panose="020F0502020204030204" pitchFamily="34" charset="0"/>
              </a:defRPr>
            </a:lvl1pPr>
          </a:lstStyle>
          <a:p>
            <a:endParaRPr lang="en-US" dirty="0"/>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Calibri" panose="020F0502020204030204" pitchFamily="34" charset="0"/>
              </a:defRPr>
            </a:lvl1pPr>
          </a:lstStyle>
          <a:p>
            <a:endParaRPr lang="en-US" dirty="0"/>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Calibri" panose="020F0502020204030204" pitchFamily="34" charset="0"/>
              </a:defRPr>
            </a:lvl1pPr>
          </a:lstStyle>
          <a:p>
            <a:fld id="{3AED0B83-FA1E-482D-AD89-4E224F76AB55}"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alibri" panose="020F0502020204030204" pitchFamily="34" charset="0"/>
        <a:ea typeface="+mn-ea"/>
        <a:cs typeface="+mn-cs"/>
      </a:defRPr>
    </a:lvl1pPr>
    <a:lvl2pPr marL="457200" algn="l" rtl="0" fontAlgn="base">
      <a:spcBef>
        <a:spcPct val="30000"/>
      </a:spcBef>
      <a:spcAft>
        <a:spcPct val="0"/>
      </a:spcAft>
      <a:defRPr sz="1200" kern="1200">
        <a:solidFill>
          <a:schemeClr val="tx1"/>
        </a:solidFill>
        <a:latin typeface="Calibri" panose="020F0502020204030204" pitchFamily="34" charset="0"/>
        <a:ea typeface="+mn-ea"/>
        <a:cs typeface="+mn-cs"/>
      </a:defRPr>
    </a:lvl2pPr>
    <a:lvl3pPr marL="914400" algn="l" rtl="0" fontAlgn="base">
      <a:spcBef>
        <a:spcPct val="30000"/>
      </a:spcBef>
      <a:spcAft>
        <a:spcPct val="0"/>
      </a:spcAft>
      <a:defRPr sz="1200" kern="1200">
        <a:solidFill>
          <a:schemeClr val="tx1"/>
        </a:solidFill>
        <a:latin typeface="Calibri" panose="020F0502020204030204" pitchFamily="34" charset="0"/>
        <a:ea typeface="+mn-ea"/>
        <a:cs typeface="+mn-cs"/>
      </a:defRPr>
    </a:lvl3pPr>
    <a:lvl4pPr marL="1371600" algn="l" rtl="0" fontAlgn="base">
      <a:spcBef>
        <a:spcPct val="30000"/>
      </a:spcBef>
      <a:spcAft>
        <a:spcPct val="0"/>
      </a:spcAft>
      <a:defRPr sz="1200" kern="1200">
        <a:solidFill>
          <a:schemeClr val="tx1"/>
        </a:solidFill>
        <a:latin typeface="Calibri" panose="020F0502020204030204" pitchFamily="34" charset="0"/>
        <a:ea typeface="+mn-ea"/>
        <a:cs typeface="+mn-cs"/>
      </a:defRPr>
    </a:lvl4pPr>
    <a:lvl5pPr marL="1828800" algn="l" rtl="0" fontAlgn="base">
      <a:spcBef>
        <a:spcPct val="30000"/>
      </a:spcBef>
      <a:spcAft>
        <a:spcPct val="0"/>
      </a:spcAft>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AED0B83-FA1E-482D-AD89-4E224F76AB55}" type="slidenum">
              <a:rPr lang="en-US" smtClean="0"/>
              <a:pPr/>
              <a:t>12</a:t>
            </a:fld>
            <a:endParaRPr lang="en-US" dirty="0"/>
          </a:p>
        </p:txBody>
      </p:sp>
    </p:spTree>
    <p:extLst>
      <p:ext uri="{BB962C8B-B14F-4D97-AF65-F5344CB8AC3E}">
        <p14:creationId xmlns:p14="http://schemas.microsoft.com/office/powerpoint/2010/main" val="249728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23</a:t>
            </a:fld>
            <a:endParaRPr lang="en-US"/>
          </a:p>
        </p:txBody>
      </p:sp>
    </p:spTree>
    <p:extLst>
      <p:ext uri="{BB962C8B-B14F-4D97-AF65-F5344CB8AC3E}">
        <p14:creationId xmlns:p14="http://schemas.microsoft.com/office/powerpoint/2010/main" val="4070255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36</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46</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61</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66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83</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85</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87</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91</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92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9/17/2025</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9/17/2025</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9/17/2025</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3.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hyperlink" Target="https://itnext.io/permutations-combinations-algorithms-cheat-sheet-68c14879aba5"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hyperlink" Target="https://itnext.io/permutations-combinations-algorithms-cheat-sheet-68c14879aba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png"/><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60.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4.png"/><Relationship Id="rId7" Type="http://schemas.openxmlformats.org/officeDocument/2006/relationships/image" Target="../media/image32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6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6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6.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4.png"/><Relationship Id="rId7" Type="http://schemas.openxmlformats.org/officeDocument/2006/relationships/image" Target="../media/image380.png"/><Relationship Id="rId2" Type="http://schemas.openxmlformats.org/officeDocument/2006/relationships/image" Target="../media/image33.png"/><Relationship Id="rId1" Type="http://schemas.openxmlformats.org/officeDocument/2006/relationships/slideLayout" Target="../slideLayouts/slideLayout6.xml"/><Relationship Id="rId6" Type="http://schemas.microsoft.com/office/2007/relationships/hdphoto" Target="../media/hdphoto5.wdp"/><Relationship Id="rId11" Type="http://schemas.openxmlformats.org/officeDocument/2006/relationships/image" Target="../media/image410.png"/><Relationship Id="rId5" Type="http://schemas.openxmlformats.org/officeDocument/2006/relationships/image" Target="../media/image36.png"/><Relationship Id="rId10" Type="http://schemas.openxmlformats.org/officeDocument/2006/relationships/image" Target="../media/image400.png"/><Relationship Id="rId4" Type="http://schemas.openxmlformats.org/officeDocument/2006/relationships/image" Target="../media/image35.png"/><Relationship Id="rId9" Type="http://schemas.openxmlformats.org/officeDocument/2006/relationships/image" Target="../media/image391.png"/></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6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3.png"/></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621.png"/><Relationship Id="rId4" Type="http://schemas.openxmlformats.org/officeDocument/2006/relationships/image" Target="../media/image58.png"/></Relationships>
</file>

<file path=ppt/slides/_rels/slide73.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hyperlink" Target="https://en.wikipedia.org/wiki/A*_search_algorith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662.png"/><Relationship Id="rId2" Type="http://schemas.openxmlformats.org/officeDocument/2006/relationships/image" Target="../media/image48.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620.png"/><Relationship Id="rId7" Type="http://schemas.openxmlformats.org/officeDocument/2006/relationships/image" Target="../media/image70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0.png"/></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image" Target="../media/image76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70.png"/><Relationship Id="rId4"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5.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7.xml.rels><?xml version="1.0" encoding="UTF-8" standalone="yes"?>
<Relationships xmlns="http://schemas.openxmlformats.org/package/2006/relationships"><Relationship Id="rId3"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30.png"/></Relationships>
</file>

<file path=ppt/slides/_rels/slide8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78.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590.png"/><Relationship Id="rId4" Type="http://schemas.openxmlformats.org/officeDocument/2006/relationships/image" Target="../media/image85.png"/><Relationship Id="rId9" Type="http://schemas.openxmlformats.org/officeDocument/2006/relationships/image" Target="../media/image87.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7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 name="Group 22">
            <a:extLst>
              <a:ext uri="{FF2B5EF4-FFF2-40B4-BE49-F238E27FC236}">
                <a16:creationId xmlns:a16="http://schemas.microsoft.com/office/drawing/2014/main" id="{B145F0E9-0E3F-269C-6326-011ECE34612A}"/>
              </a:ext>
            </a:extLst>
          </p:cNvPr>
          <p:cNvGrpSpPr/>
          <p:nvPr/>
        </p:nvGrpSpPr>
        <p:grpSpPr>
          <a:xfrm>
            <a:off x="278129" y="5962944"/>
            <a:ext cx="3017521" cy="758005"/>
            <a:chOff x="278129" y="5962944"/>
            <a:chExt cx="3017521" cy="758005"/>
          </a:xfrm>
        </p:grpSpPr>
        <p:sp>
          <p:nvSpPr>
            <p:cNvPr id="7" name="TextBox 6">
              <a:extLst>
                <a:ext uri="{FF2B5EF4-FFF2-40B4-BE49-F238E27FC236}">
                  <a16:creationId xmlns:a16="http://schemas.microsoft.com/office/drawing/2014/main" id="{C52A4BDA-FB48-3D1E-7F99-A191744875FF}"/>
                </a:ext>
              </a:extLst>
            </p:cNvPr>
            <p:cNvSpPr txBox="1"/>
            <p:nvPr/>
          </p:nvSpPr>
          <p:spPr>
            <a:xfrm>
              <a:off x="278129" y="6290062"/>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22" name="Picture 2">
              <a:extLst>
                <a:ext uri="{FF2B5EF4-FFF2-40B4-BE49-F238E27FC236}">
                  <a16:creationId xmlns:a16="http://schemas.microsoft.com/office/drawing/2014/main" id="{FBAD8FE2-6C18-AB18-71C3-4837DCC076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485" y="5962944"/>
              <a:ext cx="894434" cy="3129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58590C97-1FDC-06AF-C681-FB5E562CB477}"/>
              </a:ext>
            </a:extLst>
          </p:cNvPr>
          <p:cNvGrpSpPr/>
          <p:nvPr/>
        </p:nvGrpSpPr>
        <p:grpSpPr>
          <a:xfrm>
            <a:off x="7161118" y="4648200"/>
            <a:ext cx="1676400" cy="1981200"/>
            <a:chOff x="7208519" y="4648200"/>
            <a:chExt cx="1676400" cy="1981200"/>
          </a:xfrm>
        </p:grpSpPr>
        <p:sp>
          <p:nvSpPr>
            <p:cNvPr id="25" name="Rectangle 24">
              <a:extLst>
                <a:ext uri="{FF2B5EF4-FFF2-40B4-BE49-F238E27FC236}">
                  <a16:creationId xmlns:a16="http://schemas.microsoft.com/office/drawing/2014/main" id="{E7CDAF3D-5E4F-929A-97B2-1C2920885333}"/>
                </a:ext>
              </a:extLst>
            </p:cNvPr>
            <p:cNvSpPr/>
            <p:nvPr/>
          </p:nvSpPr>
          <p:spPr>
            <a:xfrm>
              <a:off x="7208519" y="4648200"/>
              <a:ext cx="1676400" cy="19812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qr code with black dots&#10;&#10;Description automatically generated">
              <a:extLst>
                <a:ext uri="{FF2B5EF4-FFF2-40B4-BE49-F238E27FC236}">
                  <a16:creationId xmlns:a16="http://schemas.microsoft.com/office/drawing/2014/main" id="{55C8DA1D-6375-4755-EA92-F75C2EE405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6619" y="4669971"/>
              <a:ext cx="1600200" cy="1600200"/>
            </a:xfrm>
            <a:prstGeom prst="rect">
              <a:avLst/>
            </a:prstGeom>
          </p:spPr>
        </p:pic>
        <p:sp>
          <p:nvSpPr>
            <p:cNvPr id="27" name="Rectangle 26">
              <a:extLst>
                <a:ext uri="{FF2B5EF4-FFF2-40B4-BE49-F238E27FC236}">
                  <a16:creationId xmlns:a16="http://schemas.microsoft.com/office/drawing/2014/main" id="{14068EDA-0527-9B52-BCE8-977872452E88}"/>
                </a:ext>
              </a:extLst>
            </p:cNvPr>
            <p:cNvSpPr/>
            <p:nvPr/>
          </p:nvSpPr>
          <p:spPr>
            <a:xfrm>
              <a:off x="7208519" y="62701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fontScale="92500" lnSpcReduction="10000"/>
          </a:bodyPr>
          <a:lstStyle/>
          <a:p>
            <a:pPr>
              <a:lnSpc>
                <a:spcPct val="80000"/>
              </a:lnSpc>
            </a:pPr>
            <a:r>
              <a:rPr lang="en-US" sz="2200" b="1" dirty="0">
                <a:solidFill>
                  <a:srgbClr val="FF0000"/>
                </a:solidFill>
              </a:rPr>
              <a:t>Initial State: </a:t>
            </a:r>
            <a:r>
              <a:rPr lang="en-US" sz="1900" dirty="0"/>
              <a:t>Current arm position with 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Transition model: </a:t>
            </a:r>
            <a:r>
              <a:rPr lang="en-US" sz="2200" dirty="0"/>
              <a:t>Movement.</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9607DC-64EF-F8C4-6016-F9A8ADA736FB}"/>
            </a:ext>
          </a:extLst>
        </p:cNvPr>
        <p:cNvGrpSpPr/>
        <p:nvPr/>
      </p:nvGrpSpPr>
      <p:grpSpPr>
        <a:xfrm>
          <a:off x="0" y="0"/>
          <a:ext cx="0" cy="0"/>
          <a:chOff x="0" y="0"/>
          <a:chExt cx="0" cy="0"/>
        </a:xfrm>
      </p:grpSpPr>
      <p:pic>
        <p:nvPicPr>
          <p:cNvPr id="5" name="Picture 4" descr="Small tree">
            <a:extLst>
              <a:ext uri="{FF2B5EF4-FFF2-40B4-BE49-F238E27FC236}">
                <a16:creationId xmlns:a16="http://schemas.microsoft.com/office/drawing/2014/main" id="{3ADDF624-42A3-DC61-D9D8-22C2ADE70AA3}"/>
              </a:ext>
            </a:extLst>
          </p:cNvPr>
          <p:cNvPicPr>
            <a:picLocks noChangeAspect="1"/>
          </p:cNvPicPr>
          <p:nvPr/>
        </p:nvPicPr>
        <p:blipFill>
          <a:blip r:embed="rId3">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0579465B-7991-CAF5-C133-A63D30CEE1F4}"/>
              </a:ext>
            </a:extLst>
          </p:cNvPr>
          <p:cNvSpPr>
            <a:spLocks noGrp="1"/>
          </p:cNvSpPr>
          <p:nvPr>
            <p:ph type="title"/>
          </p:nvPr>
        </p:nvSpPr>
        <p:spPr>
          <a:xfrm>
            <a:off x="1143000" y="3657600"/>
            <a:ext cx="6858000" cy="2900518"/>
          </a:xfrm>
        </p:spPr>
        <p:txBody>
          <a:bodyPr vert="horz" lIns="91440" tIns="45720" rIns="91440" bIns="45720" rtlCol="0" anchor="b">
            <a:normAutofit/>
          </a:bodyPr>
          <a:lstStyle/>
          <a:p>
            <a:pPr algn="ctr" defTabSz="914400"/>
            <a:r>
              <a:rPr lang="en-US" sz="6000" b="1" dirty="0">
                <a:solidFill>
                  <a:srgbClr val="FFFFFF"/>
                </a:solidFill>
              </a:rPr>
              <a:t>Tree Search</a:t>
            </a:r>
          </a:p>
        </p:txBody>
      </p:sp>
    </p:spTree>
    <p:extLst>
      <p:ext uri="{BB962C8B-B14F-4D97-AF65-F5344CB8AC3E}">
        <p14:creationId xmlns:p14="http://schemas.microsoft.com/office/powerpoint/2010/main" val="3466429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Issue</a:t>
            </a:r>
            <a:r>
              <a:rPr lang="en-US" dirty="0"/>
              <a:t>: Transition Model is a Graph </a:t>
            </a:r>
            <a:br>
              <a:rPr lang="en-US" dirty="0"/>
            </a:br>
            <a:r>
              <a:rPr lang="en-US" dirty="0"/>
              <a:t>           and Not a Tree!</a:t>
            </a:r>
          </a:p>
        </p:txBody>
      </p:sp>
      <p:grpSp>
        <p:nvGrpSpPr>
          <p:cNvPr id="5" name="Group 4">
            <a:extLst>
              <a:ext uri="{FF2B5EF4-FFF2-40B4-BE49-F238E27FC236}">
                <a16:creationId xmlns:a16="http://schemas.microsoft.com/office/drawing/2014/main" id="{AD91C62D-9781-6CDB-E247-32F04BD0C50B}"/>
              </a:ext>
            </a:extLst>
          </p:cNvPr>
          <p:cNvGrpSpPr/>
          <p:nvPr/>
        </p:nvGrpSpPr>
        <p:grpSpPr>
          <a:xfrm>
            <a:off x="599863" y="1738171"/>
            <a:ext cx="4267200" cy="2833829"/>
            <a:chOff x="599863" y="1738171"/>
            <a:chExt cx="4267200" cy="2833829"/>
          </a:xfrm>
        </p:grpSpPr>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1644033" y="1738171"/>
              <a:ext cx="1803251" cy="553998"/>
            </a:xfrm>
            <a:prstGeom prst="rect">
              <a:avLst/>
            </a:prstGeom>
            <a:noFill/>
          </p:spPr>
          <p:txBody>
            <a:bodyPr wrap="none" rtlCol="0">
              <a:spAutoFit/>
            </a:bodyPr>
            <a:lstStyle/>
            <a:p>
              <a:pPr algn="ctr"/>
              <a:r>
                <a:rPr lang="en-US" b="1" dirty="0"/>
                <a:t>Cycles</a:t>
              </a:r>
            </a:p>
            <a:p>
              <a:pPr algn="ctr"/>
              <a:r>
                <a:rPr lang="en-US" sz="1200" dirty="0"/>
                <a:t>Return to the same state </a:t>
              </a:r>
              <a:endParaRPr lang="en-US" b="1" dirty="0">
                <a:solidFill>
                  <a:schemeClr val="accent2"/>
                </a:solidFill>
              </a:endParaRPr>
            </a:p>
          </p:txBody>
        </p:sp>
      </p:grpSp>
      <p:grpSp>
        <p:nvGrpSpPr>
          <p:cNvPr id="4" name="Group 3">
            <a:extLst>
              <a:ext uri="{FF2B5EF4-FFF2-40B4-BE49-F238E27FC236}">
                <a16:creationId xmlns:a16="http://schemas.microsoft.com/office/drawing/2014/main" id="{F5F003BA-EB20-10D3-9BCA-629B72EA4819}"/>
              </a:ext>
            </a:extLst>
          </p:cNvPr>
          <p:cNvGrpSpPr/>
          <p:nvPr/>
        </p:nvGrpSpPr>
        <p:grpSpPr>
          <a:xfrm>
            <a:off x="4424028" y="3530521"/>
            <a:ext cx="4267200" cy="2946479"/>
            <a:chOff x="4424028" y="3530521"/>
            <a:chExt cx="4267200" cy="2946479"/>
          </a:xfrm>
        </p:grpSpPr>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40" name="TextBox 39">
              <a:extLst>
                <a:ext uri="{FF2B5EF4-FFF2-40B4-BE49-F238E27FC236}">
                  <a16:creationId xmlns:a16="http://schemas.microsoft.com/office/drawing/2014/main" id="{0F956628-70F0-5E39-885D-8261771E79F0}"/>
                </a:ext>
              </a:extLst>
            </p:cNvPr>
            <p:cNvSpPr txBox="1"/>
            <p:nvPr/>
          </p:nvSpPr>
          <p:spPr>
            <a:xfrm>
              <a:off x="4938725" y="3530521"/>
              <a:ext cx="2763770" cy="553998"/>
            </a:xfrm>
            <a:prstGeom prst="rect">
              <a:avLst/>
            </a:prstGeom>
            <a:noFill/>
          </p:spPr>
          <p:txBody>
            <a:bodyPr wrap="none" rtlCol="0">
              <a:spAutoFit/>
            </a:bodyPr>
            <a:lstStyle/>
            <a:p>
              <a:pPr algn="ctr"/>
              <a:r>
                <a:rPr lang="en-US" b="1" dirty="0"/>
                <a:t>Non-cycle 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114479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Creating a Search Tree</a:t>
            </a:r>
          </a:p>
        </p:txBody>
      </p:sp>
      <p:sp>
        <p:nvSpPr>
          <p:cNvPr id="20483" name="Rectangle 3"/>
          <p:cNvSpPr>
            <a:spLocks noGrp="1" noChangeArrowheads="1"/>
          </p:cNvSpPr>
          <p:nvPr>
            <p:ph idx="1"/>
          </p:nvPr>
        </p:nvSpPr>
        <p:spPr>
          <a:xfrm>
            <a:off x="588210" y="1467732"/>
            <a:ext cx="4400550" cy="4933068"/>
          </a:xfrm>
        </p:spPr>
        <p:txBody>
          <a:bodyPr>
            <a:normAutofit fontScale="775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cannot have </a:t>
            </a:r>
            <a:r>
              <a:rPr lang="en-US" b="1" dirty="0">
                <a:solidFill>
                  <a:srgbClr val="FF0000"/>
                </a:solidFill>
              </a:rPr>
              <a:t>cycles (loops). </a:t>
            </a:r>
            <a:r>
              <a:rPr lang="en-US" dirty="0"/>
              <a:t>Cycles in the search space must be broken to prevent infinite loops.</a:t>
            </a:r>
            <a:endParaRPr lang="en-US" b="1" dirty="0">
              <a:solidFill>
                <a:srgbClr val="FF0000"/>
              </a:solidFill>
            </a:endParaRPr>
          </a:p>
          <a:p>
            <a:r>
              <a:rPr lang="en-US" dirty="0"/>
              <a:t>Trees</a:t>
            </a:r>
            <a:r>
              <a:rPr lang="en-US" b="1" dirty="0"/>
              <a:t> </a:t>
            </a:r>
            <a:r>
              <a:rPr lang="en-US" dirty="0"/>
              <a:t>cannot have </a:t>
            </a:r>
            <a:r>
              <a:rPr lang="en-US" dirty="0">
                <a:solidFill>
                  <a:srgbClr val="FF0000"/>
                </a:solidFill>
              </a:rPr>
              <a:t> </a:t>
            </a:r>
            <a:r>
              <a:rPr lang="en-US" b="1" dirty="0">
                <a:solidFill>
                  <a:srgbClr val="FF0000"/>
                </a:solidFill>
              </a:rPr>
              <a:t>multiple paths to the same state.</a:t>
            </a:r>
            <a:r>
              <a:rPr lang="en-US" dirty="0"/>
              <a:t> These are called redundant paths. Removing other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 in the tree.</a:t>
            </a:r>
          </a:p>
        </p:txBody>
      </p:sp>
      <p:grpSp>
        <p:nvGrpSpPr>
          <p:cNvPr id="8" name="Group 7"/>
          <p:cNvGrpSpPr/>
          <p:nvPr/>
        </p:nvGrpSpPr>
        <p:grpSpPr>
          <a:xfrm>
            <a:off x="5413756" y="137160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grpSp>
        <p:nvGrpSpPr>
          <p:cNvPr id="9" name="Group 8">
            <a:extLst>
              <a:ext uri="{FF2B5EF4-FFF2-40B4-BE49-F238E27FC236}">
                <a16:creationId xmlns:a16="http://schemas.microsoft.com/office/drawing/2014/main" id="{8D287CE2-4FFC-75A4-EB2C-3DFCB1A37CF6}"/>
              </a:ext>
            </a:extLst>
          </p:cNvPr>
          <p:cNvGrpSpPr/>
          <p:nvPr/>
        </p:nvGrpSpPr>
        <p:grpSpPr>
          <a:xfrm>
            <a:off x="7738689" y="2685535"/>
            <a:ext cx="1364113" cy="970815"/>
            <a:chOff x="7738689" y="2685535"/>
            <a:chExt cx="1364113" cy="970820"/>
          </a:xfrm>
        </p:grpSpPr>
        <p:sp>
          <p:nvSpPr>
            <p:cNvPr id="42" name="Rectangle 41">
              <a:extLst>
                <a:ext uri="{FF2B5EF4-FFF2-40B4-BE49-F238E27FC236}">
                  <a16:creationId xmlns:a16="http://schemas.microsoft.com/office/drawing/2014/main" id="{B22A040B-3919-4942-B7C7-64E7EB35E7F9}"/>
                </a:ext>
              </a:extLst>
            </p:cNvPr>
            <p:cNvSpPr/>
            <p:nvPr/>
          </p:nvSpPr>
          <p:spPr>
            <a:xfrm>
              <a:off x="7876490" y="2685535"/>
              <a:ext cx="1226312" cy="738664"/>
            </a:xfrm>
            <a:prstGeom prst="rect">
              <a:avLst/>
            </a:prstGeom>
          </p:spPr>
          <p:txBody>
            <a:bodyPr wrap="square">
              <a:spAutoFit/>
            </a:bodyPr>
            <a:lstStyle/>
            <a:p>
              <a:pPr algn="ctr"/>
              <a:r>
                <a:rPr lang="en-US" sz="1400" dirty="0"/>
                <a:t>Non-cycle 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7738689" y="3424523"/>
              <a:ext cx="626533" cy="231832"/>
              <a:chOff x="1219200" y="504508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8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8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38" name="Group 37">
            <a:extLst>
              <a:ext uri="{FF2B5EF4-FFF2-40B4-BE49-F238E27FC236}">
                <a16:creationId xmlns:a16="http://schemas.microsoft.com/office/drawing/2014/main" id="{5531DEB8-606C-CF93-4E17-6138B33E1DF5}"/>
              </a:ext>
            </a:extLst>
          </p:cNvPr>
          <p:cNvGrpSpPr/>
          <p:nvPr/>
        </p:nvGrpSpPr>
        <p:grpSpPr>
          <a:xfrm>
            <a:off x="6246252" y="2391043"/>
            <a:ext cx="1786890" cy="3092721"/>
            <a:chOff x="6246252" y="2391043"/>
            <a:chExt cx="1786890" cy="3092721"/>
          </a:xfrm>
        </p:grpSpPr>
        <p:sp>
          <p:nvSpPr>
            <p:cNvPr id="39" name="Rectangle 38">
              <a:extLst>
                <a:ext uri="{FF2B5EF4-FFF2-40B4-BE49-F238E27FC236}">
                  <a16:creationId xmlns:a16="http://schemas.microsoft.com/office/drawing/2014/main" id="{9105FE34-4611-45AF-B2C8-50E2984917BF}"/>
                </a:ext>
              </a:extLst>
            </p:cNvPr>
            <p:cNvSpPr/>
            <p:nvPr/>
          </p:nvSpPr>
          <p:spPr>
            <a:xfrm>
              <a:off x="6500133" y="4975605"/>
              <a:ext cx="1533009" cy="369332"/>
            </a:xfrm>
            <a:prstGeom prst="rect">
              <a:avLst/>
            </a:prstGeom>
          </p:spPr>
          <p:txBody>
            <a:bodyPr wrap="square">
              <a:spAutoFit/>
            </a:bodyPr>
            <a:lstStyle/>
            <a:p>
              <a:pPr algn="ctr"/>
              <a:r>
                <a:rPr lang="en-US" dirty="0">
                  <a:solidFill>
                    <a:schemeClr val="accent2"/>
                  </a:solidFill>
                </a:rPr>
                <a:t>Solution path</a:t>
              </a:r>
            </a:p>
          </p:txBody>
        </p:sp>
        <p:grpSp>
          <p:nvGrpSpPr>
            <p:cNvPr id="24" name="Group 23">
              <a:extLst>
                <a:ext uri="{FF2B5EF4-FFF2-40B4-BE49-F238E27FC236}">
                  <a16:creationId xmlns:a16="http://schemas.microsoft.com/office/drawing/2014/main" id="{BDECA28C-240E-7496-3D52-131939943F61}"/>
                </a:ext>
              </a:extLst>
            </p:cNvPr>
            <p:cNvGrpSpPr/>
            <p:nvPr/>
          </p:nvGrpSpPr>
          <p:grpSpPr>
            <a:xfrm>
              <a:off x="6246252" y="2391043"/>
              <a:ext cx="957006" cy="3092721"/>
              <a:chOff x="6246252" y="2391043"/>
              <a:chExt cx="957006" cy="3092721"/>
            </a:xfrm>
          </p:grpSpPr>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277814" y="4812064"/>
                <a:ext cx="402461" cy="671700"/>
              </a:xfrm>
              <a:prstGeom prst="straightConnector1">
                <a:avLst/>
              </a:prstGeom>
              <a:ln w="57150">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246252" y="2391043"/>
                <a:ext cx="957006" cy="16527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246252" y="4043768"/>
                <a:ext cx="426289" cy="777941"/>
              </a:xfrm>
              <a:prstGeom prst="line">
                <a:avLst/>
              </a:prstGeom>
              <a:ln w="57150"/>
            </p:spPr>
            <p:style>
              <a:lnRef idx="3">
                <a:schemeClr val="accent2"/>
              </a:lnRef>
              <a:fillRef idx="0">
                <a:schemeClr val="accent2"/>
              </a:fillRef>
              <a:effectRef idx="2">
                <a:schemeClr val="accent2"/>
              </a:effectRef>
              <a:fontRef idx="minor">
                <a:schemeClr val="tx1"/>
              </a:fontRef>
            </p:style>
          </p:cxnSp>
        </p:grpSp>
      </p:grpSp>
      <p:grpSp>
        <p:nvGrpSpPr>
          <p:cNvPr id="12" name="Group 11">
            <a:extLst>
              <a:ext uri="{FF2B5EF4-FFF2-40B4-BE49-F238E27FC236}">
                <a16:creationId xmlns:a16="http://schemas.microsoft.com/office/drawing/2014/main" id="{C26CB06A-D585-3262-E226-F6BC2B4FFAE2}"/>
              </a:ext>
            </a:extLst>
          </p:cNvPr>
          <p:cNvGrpSpPr/>
          <p:nvPr/>
        </p:nvGrpSpPr>
        <p:grpSpPr>
          <a:xfrm>
            <a:off x="4800600" y="4174800"/>
            <a:ext cx="1447623" cy="397239"/>
            <a:chOff x="4800600" y="4174800"/>
            <a:chExt cx="1447623" cy="397239"/>
          </a:xfrm>
        </p:grpSpPr>
        <p:sp>
          <p:nvSpPr>
            <p:cNvPr id="34" name="Rectangle 33">
              <a:extLst>
                <a:ext uri="{FF2B5EF4-FFF2-40B4-BE49-F238E27FC236}">
                  <a16:creationId xmlns:a16="http://schemas.microsoft.com/office/drawing/2014/main" id="{018F8CBD-0FF9-413A-B4D5-AAC5A8B148C2}"/>
                </a:ext>
              </a:extLst>
            </p:cNvPr>
            <p:cNvSpPr/>
            <p:nvPr/>
          </p:nvSpPr>
          <p:spPr>
            <a:xfrm>
              <a:off x="4800600" y="4203842"/>
              <a:ext cx="1226312" cy="307777"/>
            </a:xfrm>
            <a:prstGeom prst="rect">
              <a:avLst/>
            </a:prstGeom>
          </p:spPr>
          <p:txBody>
            <a:bodyPr wrap="square">
              <a:spAutoFit/>
            </a:bodyPr>
            <a:lstStyle/>
            <a:p>
              <a:pPr algn="ctr"/>
              <a:r>
                <a:rPr lang="en-US" sz="1400" dirty="0"/>
                <a:t>Cycle</a:t>
              </a:r>
              <a:endParaRPr lang="en-US" dirty="0"/>
            </a:p>
          </p:txBody>
        </p:sp>
        <p:grpSp>
          <p:nvGrpSpPr>
            <p:cNvPr id="35" name="Group 34">
              <a:extLst>
                <a:ext uri="{FF2B5EF4-FFF2-40B4-BE49-F238E27FC236}">
                  <a16:creationId xmlns:a16="http://schemas.microsoft.com/office/drawing/2014/main" id="{935FE1E2-6862-4B7C-9BCA-FCC147456DF1}"/>
                </a:ext>
              </a:extLst>
            </p:cNvPr>
            <p:cNvGrpSpPr/>
            <p:nvPr/>
          </p:nvGrpSpPr>
          <p:grpSpPr>
            <a:xfrm>
              <a:off x="5482280" y="417480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sp>
        <p:nvSpPr>
          <p:cNvPr id="4" name="Oval 3">
            <a:extLst>
              <a:ext uri="{FF2B5EF4-FFF2-40B4-BE49-F238E27FC236}">
                <a16:creationId xmlns:a16="http://schemas.microsoft.com/office/drawing/2014/main" id="{0187AC6C-39F3-24CA-7924-BFFADDDF6F49}"/>
              </a:ext>
            </a:extLst>
          </p:cNvPr>
          <p:cNvSpPr/>
          <p:nvPr/>
        </p:nvSpPr>
        <p:spPr>
          <a:xfrm>
            <a:off x="5468468" y="461488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7714339"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171538" y="431434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041455" y="392410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7889755" y="412785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48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981200"/>
            <a:ext cx="7886700" cy="3657600"/>
          </a:xfrm>
        </p:spPr>
        <p:style>
          <a:lnRef idx="2">
            <a:schemeClr val="accent2"/>
          </a:lnRef>
          <a:fillRef idx="1">
            <a:schemeClr val="lt1"/>
          </a:fillRef>
          <a:effectRef idx="0">
            <a:schemeClr val="accent2"/>
          </a:effectRef>
          <a:fontRef idx="minor">
            <a:schemeClr val="dk1"/>
          </a:fontRef>
        </p:style>
        <p:txBody>
          <a:bodyPr>
            <a:normAutofit fontScale="92500"/>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known nodes) using the </a:t>
            </a:r>
            <a:r>
              <a:rPr lang="en-US" sz="2400" b="1" dirty="0">
                <a:solidFill>
                  <a:srgbClr val="FF0000"/>
                </a:solidFill>
              </a:rPr>
              <a:t>starting state/root node.</a:t>
            </a:r>
          </a:p>
          <a:p>
            <a:pPr marL="457200" indent="-457200">
              <a:buFont typeface="+mj-lt"/>
              <a:buAutoNum type="arabicPeriod"/>
            </a:pPr>
            <a:endParaRPr lang="en-US" sz="2400" dirty="0"/>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the next frontier node to expand according to the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dirty="0"/>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C9124A-B8A1-3533-1049-5E570C7CF9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B30590-7956-4DFB-75D9-1D07F6339013}"/>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E61EF917-0B40-86DA-0D77-3D31E8F97386}"/>
              </a:ext>
            </a:extLst>
          </p:cNvPr>
          <p:cNvGraphicFramePr>
            <a:graphicFrameLocks noGrp="1"/>
          </p:cNvGraphicFramePr>
          <p:nvPr>
            <p:ph idx="1"/>
            <p:extLst>
              <p:ext uri="{D42A27DB-BD31-4B8C-83A1-F6EECF244321}">
                <p14:modId xmlns:p14="http://schemas.microsoft.com/office/powerpoint/2010/main" val="29120758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9438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 Properties</a:t>
            </a:r>
          </a:p>
        </p:txBody>
      </p:sp>
      <p:sp>
        <p:nvSpPr>
          <p:cNvPr id="24579" name="Rectangle 3"/>
          <p:cNvSpPr>
            <a:spLocks noGrp="1" noChangeArrowheads="1"/>
          </p:cNvSpPr>
          <p:nvPr>
            <p:ph idx="1"/>
          </p:nvPr>
        </p:nvSpPr>
        <p:spPr/>
        <p:txBody>
          <a:bodyPr>
            <a:normAutofit/>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lvl="1">
              <a:lnSpc>
                <a:spcPct val="90000"/>
              </a:lnSpc>
            </a:pPr>
            <a:endParaRPr lang="en-US" sz="2000" dirty="0"/>
          </a:p>
          <a:p>
            <a:r>
              <a:rPr lang="en-US" sz="2300" dirty="0"/>
              <a:t>We will discuss different search strategies and use these properties to compare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fontScale="90000"/>
          </a:bodyPr>
          <a:lstStyle/>
          <a:p>
            <a:pPr algn="ctr"/>
            <a:r>
              <a:rPr lang="en-US" b="1" dirty="0">
                <a:solidFill>
                  <a:srgbClr val="FFFFFF"/>
                </a:solidFill>
                <a:latin typeface="+mn-lt"/>
              </a:rPr>
              <a:t>Space and Time Complexity</a:t>
            </a:r>
            <a:br>
              <a:rPr lang="en-US" b="1" dirty="0">
                <a:solidFill>
                  <a:srgbClr val="FFFFFF"/>
                </a:solidFill>
                <a:latin typeface="+mn-lt"/>
              </a:rPr>
            </a:br>
            <a:br>
              <a:rPr lang="en-US" b="1" dirty="0">
                <a:solidFill>
                  <a:srgbClr val="FFFFFF"/>
                </a:solidFill>
                <a:latin typeface="+mn-lt"/>
              </a:rPr>
            </a:br>
            <a:r>
              <a:rPr lang="en-US" b="1" dirty="0">
                <a:solidFill>
                  <a:srgbClr val="FFFFFF"/>
                </a:solidFill>
                <a:latin typeface="+mn-lt"/>
              </a:rPr>
              <a:t>State Space vs. Search Tree Size</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28650" y="365127"/>
            <a:ext cx="7886700" cy="930274"/>
          </a:xfrm>
        </p:spPr>
        <p:txBody>
          <a:bodyPr/>
          <a:lstStyle/>
          <a:p>
            <a:r>
              <a:rPr lang="en-US" dirty="0"/>
              <a:t>State Space vs. Search Tree Size</a:t>
            </a:r>
          </a:p>
        </p:txBody>
      </p:sp>
      <mc:AlternateContent xmlns:mc="http://schemas.openxmlformats.org/markup-compatibility/2006">
        <mc:Choice xmlns:a14="http://schemas.microsoft.com/office/drawing/2010/main" Requires="a14">
          <p:sp>
            <p:nvSpPr>
              <p:cNvPr id="24579" name="Rectangle 3"/>
              <p:cNvSpPr>
                <a:spLocks noGrp="1" noChangeArrowheads="1"/>
              </p:cNvSpPr>
              <p:nvPr>
                <p:ph idx="1"/>
              </p:nvPr>
            </p:nvSpPr>
            <p:spPr>
              <a:xfrm>
                <a:off x="628650" y="1219200"/>
                <a:ext cx="7886700" cy="5105399"/>
              </a:xfrm>
            </p:spPr>
            <p:txBody>
              <a:bodyPr>
                <a:normAutofit fontScale="92500" lnSpcReduction="20000"/>
              </a:bodyPr>
              <a:lstStyle/>
              <a:p>
                <a:pPr>
                  <a:lnSpc>
                    <a:spcPct val="90000"/>
                  </a:lnSpc>
                </a:pPr>
                <a:r>
                  <a:rPr lang="en-US" dirty="0"/>
                  <a:t>Space and time complexity depend on the </a:t>
                </a:r>
                <a:r>
                  <a:rPr lang="en-US" b="1" dirty="0">
                    <a:solidFill>
                      <a:srgbClr val="FF0000"/>
                    </a:solidFill>
                  </a:rPr>
                  <a:t>number of tree nodes </a:t>
                </a:r>
                <a:r>
                  <a:rPr lang="en-US" dirty="0"/>
                  <a:t>searched (created and visited) till a goal node is found. For a tree with </a:t>
                </a:r>
                <a14:m>
                  <m:oMath xmlns:m="http://schemas.openxmlformats.org/officeDocument/2006/math">
                    <m:r>
                      <a:rPr lang="en-US" b="0" i="1" smtClean="0">
                        <a:latin typeface="Cambria Math" panose="02040503050406030204" pitchFamily="18" charset="0"/>
                      </a:rPr>
                      <m:t>𝑛</m:t>
                    </m:r>
                  </m:oMath>
                </a14:m>
                <a:r>
                  <a:rPr lang="en-US" dirty="0"/>
                  <a:t> nodes we have:</a:t>
                </a:r>
                <a:br>
                  <a:rPr lang="en-US" dirty="0"/>
                </a:br>
                <a14:m>
                  <m:oMath xmlns:m="http://schemas.openxmlformats.org/officeDocument/2006/math">
                    <m:r>
                      <a:rPr lang="en-US" i="1">
                        <a:latin typeface="Cambria Math" panose="02040503050406030204" pitchFamily="18" charset="0"/>
                      </a:rPr>
                      <m:t>𝑂</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oMath>
                </a14:m>
                <a:endParaRPr lang="en-US" dirty="0"/>
              </a:p>
              <a:p>
                <a:pPr marL="0" indent="0">
                  <a:lnSpc>
                    <a:spcPct val="90000"/>
                  </a:lnSpc>
                  <a:buNone/>
                </a:pPr>
                <a:endParaRPr lang="en-US" dirty="0"/>
              </a:p>
              <a:p>
                <a:r>
                  <a:rPr lang="en-US" b="1" dirty="0"/>
                  <a:t>Remember</a:t>
                </a:r>
                <a:r>
                  <a:rPr lang="en-US" dirty="0"/>
                  <a:t>: For perfect cycle checking and redundant path elimination, we have a 1:1 mapping between nodes and states:</a:t>
                </a:r>
              </a:p>
              <a:p>
                <a:pPr marL="0" indent="0" algn="ctr">
                  <a:buNone/>
                </a:pPr>
                <a:r>
                  <a:rPr lang="en-US" dirty="0"/>
                  <a:t>Nodes in the search tree </a:t>
                </a:r>
                <a14:m>
                  <m:oMath xmlns:m="http://schemas.openxmlformats.org/officeDocument/2006/math">
                    <m:r>
                      <a:rPr lang="en-US" i="1">
                        <a:latin typeface="Cambria Math" panose="02040503050406030204" pitchFamily="18" charset="0"/>
                      </a:rPr>
                      <m:t>=</m:t>
                    </m:r>
                  </m:oMath>
                </a14:m>
                <a:r>
                  <a:rPr lang="en-US" dirty="0"/>
                  <a:t> states in the search space</a:t>
                </a:r>
              </a:p>
              <a:p>
                <a:pPr marL="342900" lvl="1" indent="0">
                  <a:buNone/>
                </a:pPr>
                <a:r>
                  <a:rPr lang="en-US" dirty="0"/>
                  <a:t>Otherwise, we may have multiple nodes representing a state.</a:t>
                </a:r>
              </a:p>
              <a:p>
                <a:pPr marL="0" indent="0">
                  <a:lnSpc>
                    <a:spcPct val="90000"/>
                  </a:lnSpc>
                  <a:buNone/>
                </a:pPr>
                <a:endParaRPr lang="en-US" dirty="0"/>
              </a:p>
              <a:p>
                <a:r>
                  <a:rPr lang="en-US" dirty="0"/>
                  <a:t>We have the following options to estimate </a:t>
                </a:r>
                <a14:m>
                  <m:oMath xmlns:m="http://schemas.openxmlformats.org/officeDocument/2006/math">
                    <m:r>
                      <a:rPr lang="en-US" b="0" i="1" smtClean="0">
                        <a:latin typeface="Cambria Math" panose="02040503050406030204" pitchFamily="18" charset="0"/>
                      </a:rPr>
                      <m:t>𝑛</m:t>
                    </m:r>
                  </m:oMath>
                </a14:m>
                <a:r>
                  <a:rPr lang="en-US" dirty="0"/>
                  <a:t> for a search problem:</a:t>
                </a:r>
              </a:p>
              <a:p>
                <a:pPr marL="685800" lvl="1" indent="-342900">
                  <a:buFont typeface="+mj-lt"/>
                  <a:buAutoNum type="alphaLcPeriod"/>
                </a:pPr>
                <a:r>
                  <a:rPr lang="en-US" b="1" dirty="0">
                    <a:solidFill>
                      <a:srgbClr val="FF0000"/>
                    </a:solidFill>
                  </a:rPr>
                  <a:t>Estimate the reachable state space size.</a:t>
                </a:r>
                <a:endParaRPr lang="en-US" dirty="0"/>
              </a:p>
              <a:p>
                <a:pPr marL="685800" lvl="1" indent="-342900">
                  <a:buFont typeface="+mj-lt"/>
                  <a:buAutoNum type="alphaLcPeriod"/>
                </a:pPr>
                <a:r>
                  <a:rPr lang="en-US" b="1" dirty="0">
                    <a:solidFill>
                      <a:srgbClr val="FF0000"/>
                    </a:solidFill>
                  </a:rPr>
                  <a:t>Estimate the number of searched tree nodes.</a:t>
                </a:r>
                <a:endParaRPr lang="en-US" dirty="0"/>
              </a:p>
              <a:p>
                <a:endParaRPr lang="en-US" sz="3000" dirty="0"/>
              </a:p>
              <a:p>
                <a:r>
                  <a:rPr lang="en-US" dirty="0"/>
                  <a:t>Estimating the complexity is important to judge:</a:t>
                </a:r>
              </a:p>
              <a:p>
                <a:pPr lvl="1">
                  <a:buFont typeface="Wingdings" panose="05000000000000000000" pitchFamily="2" charset="2"/>
                  <a:buChar char="§"/>
                </a:pPr>
                <a:r>
                  <a:rPr lang="en-US" dirty="0"/>
                  <a:t>How difficult is the problem?</a:t>
                </a:r>
              </a:p>
              <a:p>
                <a:pPr lvl="1">
                  <a:buFont typeface="Wingdings" panose="05000000000000000000" pitchFamily="2" charset="2"/>
                  <a:buChar char="§"/>
                </a:pPr>
                <a:r>
                  <a:rPr lang="en-US" dirty="0"/>
                  <a:t>What algorithm will fit in memory?</a:t>
                </a:r>
              </a:p>
              <a:p>
                <a:pPr lvl="1">
                  <a:buFont typeface="Wingdings" panose="05000000000000000000" pitchFamily="2" charset="2"/>
                  <a:buChar char="§"/>
                </a:pPr>
                <a:r>
                  <a:rPr lang="en-US" dirty="0"/>
                  <a:t>Can we find a solution fast enough?</a:t>
                </a:r>
              </a:p>
              <a:p>
                <a:pPr lvl="1">
                  <a:buFont typeface="Wingdings" panose="05000000000000000000" pitchFamily="2" charset="2"/>
                  <a:buChar char="§"/>
                </a:pPr>
                <a:r>
                  <a:rPr lang="en-US" dirty="0"/>
                  <a:t>Can we find the optimal solution, or do we need to use a heuristic?</a:t>
                </a:r>
              </a:p>
            </p:txBody>
          </p:sp>
        </mc:Choice>
        <mc:Fallback>
          <p:sp>
            <p:nvSpPr>
              <p:cNvPr id="24579" name="Rectangle 3"/>
              <p:cNvSpPr>
                <a:spLocks noGrp="1" noRot="1" noChangeAspect="1" noMove="1" noResize="1" noEditPoints="1" noAdjustHandles="1" noChangeArrowheads="1" noChangeShapeType="1" noTextEdit="1"/>
              </p:cNvSpPr>
              <p:nvPr>
                <p:ph idx="1"/>
              </p:nvPr>
            </p:nvSpPr>
            <p:spPr>
              <a:xfrm>
                <a:off x="628650" y="1219200"/>
                <a:ext cx="7886700" cy="5105399"/>
              </a:xfrm>
              <a:blipFill>
                <a:blip r:embed="rId3"/>
                <a:stretch>
                  <a:fillRect l="-541" t="-2031"/>
                </a:stretch>
              </a:blipFill>
            </p:spPr>
            <p:txBody>
              <a:bodyPr/>
              <a:lstStyle/>
              <a:p>
                <a:r>
                  <a:rPr lang="en-US">
                    <a:noFill/>
                  </a:rPr>
                  <a:t> </a:t>
                </a:r>
              </a:p>
            </p:txBody>
          </p:sp>
        </mc:Fallback>
      </mc:AlternateContent>
    </p:spTree>
    <p:extLst>
      <p:ext uri="{BB962C8B-B14F-4D97-AF65-F5344CB8AC3E}">
        <p14:creationId xmlns:p14="http://schemas.microsoft.com/office/powerpoint/2010/main" val="113612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57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579">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579">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 Size Estimation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85000" lnSpcReduction="20000"/>
              </a:bodyPr>
              <a:lstStyle/>
              <a:p>
                <a:pPr marL="0" indent="0">
                  <a:buNone/>
                </a:pPr>
                <a:r>
                  <a:rPr lang="en-US" sz="2400" b="1" dirty="0"/>
                  <a:t>State Space</a:t>
                </a:r>
                <a:endParaRPr lang="en-US" dirty="0"/>
              </a:p>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Only reachable states are important for search.</a:t>
                </a:r>
              </a:p>
              <a:p>
                <a:pPr marL="0" indent="0">
                  <a:buNone/>
                </a:pPr>
                <a:endParaRPr lang="en-US" dirty="0"/>
              </a:p>
              <a:p>
                <a:pPr marL="0" indent="0">
                  <a:buNone/>
                </a:pPr>
                <a:r>
                  <a:rPr lang="en-US" sz="2600" b="1" dirty="0"/>
                  <a:t>Estimation</a:t>
                </a:r>
                <a:endParaRPr lang="en-US" dirty="0"/>
              </a:p>
              <a:p>
                <a:r>
                  <a:rPr lang="en-US" dirty="0"/>
                  <a:t>Even if the used algorithm represents the state space using atomic states, we may know the internal (factored) representation. It can be used to estimate the problem size. </a:t>
                </a:r>
              </a:p>
              <a:p>
                <a:r>
                  <a:rPr lang="en-US" dirty="0"/>
                  <a:t>The basic rule is to estimate the state space size for factored state representation with </a:t>
                </a:r>
                <a14:m>
                  <m:oMath xmlns:m="http://schemas.openxmlformats.org/officeDocument/2006/math">
                    <m:r>
                      <a:rPr lang="en-US" b="0" i="1" smtClean="0">
                        <a:latin typeface="Cambria Math" panose="02040503050406030204" pitchFamily="18" charset="0"/>
                      </a:rPr>
                      <m:t>𝑙</m:t>
                    </m:r>
                  </m:oMath>
                </a14:m>
                <a:r>
                  <a:rPr lang="en-US" dirty="0"/>
                  <a:t> fluents (variables) as:</a:t>
                </a:r>
                <a:br>
                  <a:rPr lang="en-US" dirty="0"/>
                </a:br>
                <a:br>
                  <a:rPr lang="en-US" dirty="0"/>
                </a:br>
                <a:r>
                  <a:rPr lang="en-US" dirty="0"/>
                  <a:t>		</a:t>
                </a:r>
                <a14:m>
                  <m:oMath xmlns:m="http://schemas.openxmlformats.org/officeDocument/2006/math">
                    <m:r>
                      <a:rPr lang="en-US" i="1">
                        <a:latin typeface="Cambria Math" panose="02040503050406030204" pitchFamily="18" charset="0"/>
                      </a:rPr>
                      <m:t>𝑛</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𝑙</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p:txBody>
          </p:sp>
        </mc:Choice>
        <mc:Fallback>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677" t="-2308" r="-167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
        <p:nvSpPr>
          <p:cNvPr id="3" name="TextBox 2">
            <a:extLst>
              <a:ext uri="{FF2B5EF4-FFF2-40B4-BE49-F238E27FC236}">
                <a16:creationId xmlns:a16="http://schemas.microsoft.com/office/drawing/2014/main" id="{636DE728-A071-5DDA-9E07-4BBBA5BF67B6}"/>
              </a:ext>
            </a:extLst>
          </p:cNvPr>
          <p:cNvSpPr txBox="1"/>
          <p:nvPr/>
        </p:nvSpPr>
        <p:spPr>
          <a:xfrm>
            <a:off x="6781800" y="3535345"/>
            <a:ext cx="1597237" cy="1200329"/>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1200" dirty="0"/>
              <a:t>The factored state consists of variables called </a:t>
            </a:r>
            <a:r>
              <a:rPr lang="en-US" sz="1200" dirty="0" err="1"/>
              <a:t>fluents</a:t>
            </a:r>
            <a:r>
              <a:rPr lang="en-US" sz="1200" dirty="0"/>
              <a:t> that represent conditions that can change over time.</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7BD2101-39D6-D1FD-64B8-57DED739FD71}"/>
              </a:ext>
            </a:extLst>
          </p:cNvPr>
          <p:cNvGrpSpPr/>
          <p:nvPr/>
        </p:nvGrpSpPr>
        <p:grpSpPr>
          <a:xfrm>
            <a:off x="152400" y="1074234"/>
            <a:ext cx="8436827" cy="5589664"/>
            <a:chOff x="152400" y="1074234"/>
            <a:chExt cx="8436827" cy="5589664"/>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1074234"/>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2010973"/>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6400800" y="5417403"/>
              <a:ext cx="2188427" cy="830997"/>
            </a:xfrm>
            <a:prstGeom prst="rect">
              <a:avLst/>
            </a:prstGeom>
          </p:spPr>
          <p:txBody>
            <a:bodyPr wrap="square">
              <a:spAutoFit/>
            </a:bodyPr>
            <a:lstStyle/>
            <a:p>
              <a:r>
                <a:rPr lang="en-US" sz="1200" b="1" dirty="0"/>
                <a:t># Python</a:t>
              </a:r>
            </a:p>
            <a:p>
              <a:r>
                <a:rPr lang="en-US" sz="1200" b="1" dirty="0"/>
                <a:t>import math </a:t>
              </a:r>
            </a:p>
            <a:p>
              <a:r>
                <a:rPr lang="en-US" sz="1200" b="1" dirty="0"/>
                <a:t>  </a:t>
              </a:r>
            </a:p>
            <a:p>
              <a:r>
                <a:rPr lang="en-US" sz="1200" b="1" dirty="0" err="1"/>
                <a:t>math.factorial</a:t>
              </a:r>
              <a:r>
                <a:rPr lang="en-US" sz="1200" b="1" dirty="0"/>
                <a:t>(23)</a:t>
              </a:r>
            </a:p>
          </p:txBody>
        </p:sp>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FCD4A03F-1E3F-46C2-BBAA-14F4664632F5}"/>
                    </a:ext>
                  </a:extLst>
                </p:cNvPr>
                <p:cNvSpPr/>
                <p:nvPr/>
              </p:nvSpPr>
              <p:spPr>
                <a:xfrm>
                  <a:off x="5363122" y="49326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363122" y="49326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248400"/>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13" name="Group 12">
              <a:extLst>
                <a:ext uri="{FF2B5EF4-FFF2-40B4-BE49-F238E27FC236}">
                  <a16:creationId xmlns:a16="http://schemas.microsoft.com/office/drawing/2014/main" id="{0AC5C3B3-4E97-E771-36C4-2FEF76C02E0F}"/>
                </a:ext>
              </a:extLst>
            </p:cNvPr>
            <p:cNvGrpSpPr/>
            <p:nvPr/>
          </p:nvGrpSpPr>
          <p:grpSpPr>
            <a:xfrm>
              <a:off x="4822049" y="3775617"/>
              <a:ext cx="1306437" cy="1195968"/>
              <a:chOff x="4822049" y="3310983"/>
              <a:chExt cx="1306437" cy="1195968"/>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5"/>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4" name="Group 13">
              <a:extLst>
                <a:ext uri="{FF2B5EF4-FFF2-40B4-BE49-F238E27FC236}">
                  <a16:creationId xmlns:a16="http://schemas.microsoft.com/office/drawing/2014/main" id="{24424A86-80A3-9E6A-800D-213BF8391D9A}"/>
                </a:ext>
              </a:extLst>
            </p:cNvPr>
            <p:cNvGrpSpPr/>
            <p:nvPr/>
          </p:nvGrpSpPr>
          <p:grpSpPr>
            <a:xfrm>
              <a:off x="152400" y="3886200"/>
              <a:ext cx="1371600" cy="838200"/>
              <a:chOff x="166270" y="3917797"/>
              <a:chExt cx="1340201" cy="685799"/>
            </a:xfrm>
          </p:grpSpPr>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23E7246-5209-4939-9D32-2863C9937833}"/>
                      </a:ext>
                    </a:extLst>
                  </p:cNvPr>
                  <p:cNvSpPr txBox="1"/>
                  <p:nvPr/>
                </p:nvSpPr>
                <p:spPr>
                  <a:xfrm>
                    <a:off x="166270" y="4138759"/>
                    <a:ext cx="1156535"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latin typeface="Cambria Math" panose="02040503050406030204" pitchFamily="18" charset="0"/>
                            </a:rPr>
                            <m:t>2×2=</m:t>
                          </m:r>
                          <m:sSup>
                            <m:sSupPr>
                              <m:ctrlPr>
                                <a:rPr lang="en-US" sz="1350" b="0" i="1" smtClean="0">
                                  <a:latin typeface="Cambria Math" panose="02040503050406030204" pitchFamily="18" charset="0"/>
                                </a:rPr>
                              </m:ctrlPr>
                            </m:sSupPr>
                            <m:e>
                              <m:r>
                                <a:rPr lang="en-US" sz="1350" b="0" i="1" smtClean="0">
                                  <a:latin typeface="Cambria Math" panose="02040503050406030204" pitchFamily="18" charset="0"/>
                                </a:rPr>
                                <m:t>2</m:t>
                              </m:r>
                            </m:e>
                            <m:sup>
                              <m:r>
                                <a:rPr lang="en-US" sz="1350" b="0" i="1" smtClean="0">
                                  <a:latin typeface="Cambria Math" panose="02040503050406030204" pitchFamily="18" charset="0"/>
                                </a:rPr>
                                <m:t>2</m:t>
                              </m:r>
                            </m:sup>
                          </m:sSup>
                          <m:r>
                            <a:rPr lang="en-US" sz="1350" b="0" i="1" smtClean="0">
                              <a:latin typeface="Cambria Math" panose="02040503050406030204" pitchFamily="18" charset="0"/>
                            </a:rPr>
                            <m:t>=</m:t>
                          </m:r>
                          <m:r>
                            <a:rPr lang="en-US" sz="1350" i="1">
                              <a:latin typeface="Cambria Math" panose="02040503050406030204" pitchFamily="18" charset="0"/>
                            </a:rPr>
                            <m:t>4</m:t>
                          </m:r>
                        </m:oMath>
                      </m:oMathPara>
                    </a14:m>
                    <a:endParaRPr lang="en-US" sz="1350" dirty="0"/>
                  </a:p>
                </p:txBody>
              </p:sp>
            </mc:Choice>
            <mc:Fallback>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166270" y="4138759"/>
                    <a:ext cx="1156535" cy="207749"/>
                  </a:xfrm>
                  <a:prstGeom prst="rect">
                    <a:avLst/>
                  </a:prstGeom>
                  <a:blipFill>
                    <a:blip r:embed="rId6"/>
                    <a:stretch>
                      <a:fillRect l="-2062" r="-2062"/>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9D39EEC9-6ABD-4FCF-9821-4B0E78B5BC22}"/>
                  </a:ext>
                </a:extLst>
              </p:cNvPr>
              <p:cNvSpPr/>
              <p:nvPr/>
            </p:nvSpPr>
            <p:spPr>
              <a:xfrm>
                <a:off x="1346512" y="3917797"/>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sp>
        <p:nvSpPr>
          <p:cNvPr id="11" name="Title 10">
            <a:extLst>
              <a:ext uri="{FF2B5EF4-FFF2-40B4-BE49-F238E27FC236}">
                <a16:creationId xmlns:a16="http://schemas.microsoft.com/office/drawing/2014/main" id="{15FC7854-686E-E321-C83E-5FE194A7652C}"/>
              </a:ext>
            </a:extLst>
          </p:cNvPr>
          <p:cNvSpPr>
            <a:spLocks noGrp="1"/>
          </p:cNvSpPr>
          <p:nvPr>
            <p:ph type="title"/>
          </p:nvPr>
        </p:nvSpPr>
        <p:spPr>
          <a:xfrm>
            <a:off x="609600" y="239980"/>
            <a:ext cx="7886700" cy="396874"/>
          </a:xfrm>
        </p:spPr>
        <p:txBody>
          <a:bodyPr vert="horz" lIns="91440" tIns="45720" rIns="91440" bIns="45720" rtlCol="0" anchor="ctr">
            <a:normAutofit fontScale="90000"/>
          </a:bodyPr>
          <a:lstStyle/>
          <a:p>
            <a:r>
              <a:rPr lang="en-US" dirty="0"/>
              <a:t>Reminder: Combinatorics - Permutations</a:t>
            </a:r>
          </a:p>
        </p:txBody>
      </p:sp>
    </p:spTree>
    <p:extLst>
      <p:ext uri="{BB962C8B-B14F-4D97-AF65-F5344CB8AC3E}">
        <p14:creationId xmlns:p14="http://schemas.microsoft.com/office/powerpoint/2010/main" val="274539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AF89F6DE-CA6F-448C-B2EB-44D2B8B57B32}"/>
              </a:ext>
            </a:extLst>
          </p:cNvPr>
          <p:cNvGrpSpPr/>
          <p:nvPr/>
        </p:nvGrpSpPr>
        <p:grpSpPr>
          <a:xfrm>
            <a:off x="135286" y="903174"/>
            <a:ext cx="8597800" cy="5731286"/>
            <a:chOff x="135286" y="903174"/>
            <a:chExt cx="8597800" cy="5731286"/>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903174"/>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6248400" y="4854635"/>
              <a:ext cx="1917865" cy="1384995"/>
            </a:xfrm>
            <a:prstGeom prst="rect">
              <a:avLst/>
            </a:prstGeom>
          </p:spPr>
          <p:txBody>
            <a:bodyPr wrap="square">
              <a:spAutoFit/>
            </a:bodyPr>
            <a:lstStyle/>
            <a:p>
              <a:r>
                <a:rPr lang="en-US" sz="1200" b="1" dirty="0"/>
                <a:t># 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mc:Choice xmlns:a14="http://schemas.microsoft.com/office/drawing/2010/main" Requires="a14">
            <p:sp>
              <p:nvSpPr>
                <p:cNvPr id="3" name="Speech Bubble: Rectangle 2">
                  <a:extLst>
                    <a:ext uri="{FF2B5EF4-FFF2-40B4-BE49-F238E27FC236}">
                      <a16:creationId xmlns:a16="http://schemas.microsoft.com/office/drawing/2014/main" id="{F451DC6A-E75C-423E-AC32-B08AEF248B1D}"/>
                    </a:ext>
                  </a:extLst>
                </p:cNvPr>
                <p:cNvSpPr/>
                <p:nvPr/>
              </p:nvSpPr>
              <p:spPr>
                <a:xfrm>
                  <a:off x="5292935" y="324089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292935" y="3240895"/>
                  <a:ext cx="3440151" cy="1384995"/>
                </a:xfrm>
                <a:prstGeom prst="wedgeRectCallout">
                  <a:avLst>
                    <a:gd name="adj1" fmla="val -88660"/>
                    <a:gd name="adj2" fmla="val 95946"/>
                  </a:avLst>
                </a:prstGeom>
                <a:blipFill>
                  <a:blip r:embed="rId3"/>
                  <a:stretch>
                    <a:fillRect r="-502"/>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533865" y="621896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grpSp>
          <p:nvGrpSpPr>
            <p:cNvPr id="9" name="Group 8">
              <a:extLst>
                <a:ext uri="{FF2B5EF4-FFF2-40B4-BE49-F238E27FC236}">
                  <a16:creationId xmlns:a16="http://schemas.microsoft.com/office/drawing/2014/main" id="{0AFE552A-A9D9-7D22-D0CA-9A9167734DE2}"/>
                </a:ext>
              </a:extLst>
            </p:cNvPr>
            <p:cNvGrpSpPr/>
            <p:nvPr/>
          </p:nvGrpSpPr>
          <p:grpSpPr>
            <a:xfrm>
              <a:off x="4343400" y="3661734"/>
              <a:ext cx="925151" cy="602166"/>
              <a:chOff x="4323885" y="3116433"/>
              <a:chExt cx="925151" cy="602166"/>
            </a:xfrm>
          </p:grpSpPr>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1389"/>
                    </a:stretch>
                  </a:blipFill>
                </p:spPr>
                <p:txBody>
                  <a:bodyPr/>
                  <a:lstStyle/>
                  <a:p>
                    <a:r>
                      <a:rPr lang="en-US">
                        <a:noFill/>
                      </a:rPr>
                      <a:t> </a:t>
                    </a:r>
                  </a:p>
                </p:txBody>
              </p:sp>
            </mc:Fallback>
          </mc:AlternateContent>
        </p:grpSp>
      </p:grpSp>
      <p:sp>
        <p:nvSpPr>
          <p:cNvPr id="8" name="Title 7">
            <a:extLst>
              <a:ext uri="{FF2B5EF4-FFF2-40B4-BE49-F238E27FC236}">
                <a16:creationId xmlns:a16="http://schemas.microsoft.com/office/drawing/2014/main" id="{8F578A23-5E6F-460D-25E4-1BFFD63A61C1}"/>
              </a:ext>
            </a:extLst>
          </p:cNvPr>
          <p:cNvSpPr>
            <a:spLocks noGrp="1"/>
          </p:cNvSpPr>
          <p:nvPr>
            <p:ph type="title"/>
          </p:nvPr>
        </p:nvSpPr>
        <p:spPr>
          <a:xfrm>
            <a:off x="533865" y="431289"/>
            <a:ext cx="7886700" cy="481989"/>
          </a:xfrm>
        </p:spPr>
        <p:txBody>
          <a:bodyPr vert="horz" lIns="91440" tIns="45720" rIns="91440" bIns="45720" rtlCol="0" anchor="ctr">
            <a:normAutofit fontScale="90000"/>
          </a:bodyPr>
          <a:lstStyle/>
          <a:p>
            <a:r>
              <a:rPr lang="en-US" dirty="0"/>
              <a:t>Reminder: Combinatorics - Combinations</a:t>
            </a:r>
          </a:p>
        </p:txBody>
      </p:sp>
    </p:spTree>
    <p:extLst>
      <p:ext uri="{BB962C8B-B14F-4D97-AF65-F5344CB8AC3E}">
        <p14:creationId xmlns:p14="http://schemas.microsoft.com/office/powerpoint/2010/main" val="3989000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1898860" y="1341233"/>
            <a:ext cx="1193377" cy="610565"/>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4800600" y="1341233"/>
            <a:ext cx="3962398" cy="4800600"/>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609351" y="1947704"/>
                <a:ext cx="4115049" cy="3108543"/>
              </a:xfrm>
              <a:prstGeom prst="rect">
                <a:avLst/>
              </a:prstGeom>
              <a:noFill/>
            </p:spPr>
            <p:txBody>
              <a:bodyPr wrap="square" rtlCol="0">
                <a:spAutoFit/>
              </a:bodyPr>
              <a:lstStyle/>
              <a:p>
                <a:r>
                  <a:rPr lang="en-US" sz="1400" b="1" dirty="0"/>
                  <a:t>Dirt</a:t>
                </a:r>
              </a:p>
              <a:p>
                <a:pPr marL="285750" indent="-285750">
                  <a:buFont typeface="Arial" panose="020B0604020202020204" pitchFamily="34" charset="0"/>
                  <a:buChar char="•"/>
                </a:pPr>
                <a:r>
                  <a:rPr lang="en-US" sz="1400" b="1" dirty="0"/>
                  <a:t>Permutation:</a:t>
                </a:r>
                <a:r>
                  <a:rPr lang="en-US" sz="1400" dirty="0"/>
                  <a:t> A and B are different rooms, order does matter!</a:t>
                </a:r>
              </a:p>
              <a:p>
                <a:pPr marL="285750" indent="-285750">
                  <a:buFont typeface="Arial" panose="020B0604020202020204" pitchFamily="34" charset="0"/>
                  <a:buChar char="•"/>
                </a:pPr>
                <a:r>
                  <a:rPr lang="en-US" sz="1400" b="1" dirty="0"/>
                  <a:t>With repetition: </a:t>
                </a:r>
                <a:r>
                  <a:rPr lang="en-US" sz="1400" dirty="0"/>
                  <a:t>Dirt can be in both rooms.</a:t>
                </a:r>
              </a:p>
              <a:p>
                <a:pPr marL="285750" indent="-285750">
                  <a:buFont typeface="Arial" panose="020B0604020202020204" pitchFamily="34" charset="0"/>
                  <a:buChar char="•"/>
                </a:pPr>
                <a:r>
                  <a:rPr lang="en-US" sz="1400" dirty="0"/>
                  <a:t>There are </a:t>
                </a:r>
                <a14:m>
                  <m:oMath xmlns:m="http://schemas.openxmlformats.org/officeDocument/2006/math">
                    <m:r>
                      <a:rPr lang="en-US" sz="1400" b="0" i="1" smtClean="0">
                        <a:latin typeface="Cambria Math" panose="02040503050406030204" pitchFamily="18" charset="0"/>
                      </a:rPr>
                      <m:t>2</m:t>
                    </m:r>
                  </m:oMath>
                </a14:m>
                <a:r>
                  <a:rPr lang="en-US" sz="1400" dirty="0"/>
                  <a:t> options (clean/dirty)</a:t>
                </a:r>
              </a:p>
              <a:p>
                <a:endParaRPr lang="en-US" sz="1400" dirty="0"/>
              </a:p>
              <a:p>
                <a:pPr/>
                <a14:m>
                  <m:oMathPara xmlns:m="http://schemas.openxmlformats.org/officeDocument/2006/math">
                    <m:oMathParaPr>
                      <m:jc m:val="centerGroup"/>
                    </m:oMathParaPr>
                    <m:oMath xmlns:m="http://schemas.openxmlformats.org/officeDocument/2006/math">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oMath>
                  </m:oMathPara>
                </a14:m>
                <a:endParaRPr lang="en-US" sz="1400" dirty="0"/>
              </a:p>
              <a:p>
                <a:endParaRPr lang="en-US" sz="1400" dirty="0"/>
              </a:p>
              <a:p>
                <a:r>
                  <a:rPr lang="en-US" sz="1400" b="1" dirty="0"/>
                  <a:t>Robot location</a:t>
                </a:r>
              </a:p>
              <a:p>
                <a:pPr marL="285750" indent="-285750">
                  <a:buFont typeface="Arial" panose="020B0604020202020204" pitchFamily="34" charset="0"/>
                  <a:buChar char="•"/>
                </a:pPr>
                <a:r>
                  <a:rPr lang="en-US" sz="1400" dirty="0"/>
                  <a:t>Can be in 1 out of 2 rooms.</a:t>
                </a:r>
              </a:p>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m:t>
                      </m:r>
                    </m:oMath>
                  </m:oMathPara>
                </a14:m>
                <a:endParaRPr lang="en-US" sz="1400" dirty="0"/>
              </a:p>
              <a:p>
                <a:endParaRPr lang="en-US" sz="1400" dirty="0"/>
              </a:p>
              <a:p>
                <a:r>
                  <a:rPr lang="en-US" sz="1400" dirty="0"/>
                  <a:t>Total:    </a:t>
                </a:r>
                <a14:m>
                  <m:oMath xmlns:m="http://schemas.openxmlformats.org/officeDocument/2006/math">
                    <m:r>
                      <a:rPr lang="en-US" sz="1400" b="0" i="1" smtClean="0">
                        <a:latin typeface="Cambria Math" panose="02040503050406030204" pitchFamily="18" charset="0"/>
                      </a:rPr>
                      <m:t>𝑛</m:t>
                    </m:r>
                    <m:r>
                      <a:rPr lang="en-US" sz="1400" b="0" i="0" smtClean="0">
                        <a:latin typeface="Cambria Math" panose="02040503050406030204" pitchFamily="18" charset="0"/>
                      </a:rPr>
                      <m:t>=</m:t>
                    </m:r>
                    <m:r>
                      <a:rPr lang="en-US" sz="1400" b="0" i="1" smtClean="0">
                        <a:latin typeface="Cambria Math" panose="02040503050406030204" pitchFamily="18" charset="0"/>
                      </a:rPr>
                      <m:t>2</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2</m:t>
                        </m:r>
                      </m:sup>
                    </m:sSup>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2</m:t>
                        </m:r>
                      </m:e>
                      <m:sup>
                        <m:r>
                          <a:rPr lang="en-US" sz="1400" b="0" i="1" smtClean="0">
                            <a:latin typeface="Cambria Math" panose="02040503050406030204" pitchFamily="18" charset="0"/>
                          </a:rPr>
                          <m:t>3</m:t>
                        </m:r>
                      </m:sup>
                    </m:sSup>
                    <m:r>
                      <a:rPr lang="en-US" sz="1400" b="0" i="1" smtClean="0">
                        <a:latin typeface="Cambria Math" panose="02040503050406030204" pitchFamily="18" charset="0"/>
                      </a:rPr>
                      <m:t>=8</m:t>
                    </m:r>
                  </m:oMath>
                </a14:m>
                <a:endParaRPr lang="en-US" sz="1400" dirty="0"/>
              </a:p>
              <a:p>
                <a:endParaRPr lang="en-US" sz="14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609351" y="1947704"/>
                <a:ext cx="4115049" cy="3108543"/>
              </a:xfrm>
              <a:prstGeom prst="rect">
                <a:avLst/>
              </a:prstGeom>
              <a:blipFill>
                <a:blip r:embed="rId4"/>
                <a:stretch>
                  <a:fillRect l="-444" t="-393"/>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835589" y="2152949"/>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a:cxnSpLocks/>
          </p:cNvCxnSpPr>
          <p:nvPr/>
        </p:nvCxnSpPr>
        <p:spPr>
          <a:xfrm flipH="1" flipV="1">
            <a:off x="2782253" y="3463521"/>
            <a:ext cx="2551747" cy="1718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TextBox 4">
            <a:extLst>
              <a:ext uri="{FF2B5EF4-FFF2-40B4-BE49-F238E27FC236}">
                <a16:creationId xmlns:a16="http://schemas.microsoft.com/office/drawing/2014/main" id="{54AA3B0F-E12F-0ECA-945E-B140E472F50A}"/>
              </a:ext>
            </a:extLst>
          </p:cNvPr>
          <p:cNvSpPr txBox="1"/>
          <p:nvPr/>
        </p:nvSpPr>
        <p:spPr>
          <a:xfrm>
            <a:off x="4964235" y="5568793"/>
            <a:ext cx="1399376" cy="523220"/>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sz="1400" b="1" dirty="0"/>
              <a:t>r … # of rooms</a:t>
            </a:r>
            <a:br>
              <a:rPr lang="en-US" sz="1400" b="1" dirty="0"/>
            </a:br>
            <a:r>
              <a:rPr lang="en-US" sz="1400" b="1" dirty="0"/>
              <a:t>n … options</a:t>
            </a:r>
          </a:p>
        </p:txBody>
      </p:sp>
      <p:pic>
        <p:nvPicPr>
          <p:cNvPr id="6" name="Picture 5">
            <a:extLst>
              <a:ext uri="{FF2B5EF4-FFF2-40B4-BE49-F238E27FC236}">
                <a16:creationId xmlns:a16="http://schemas.microsoft.com/office/drawing/2014/main" id="{2A8D7251-0F0F-237E-29D7-20093B0B33F8}"/>
              </a:ext>
            </a:extLst>
          </p:cNvPr>
          <p:cNvPicPr>
            <a:picLocks noChangeAspect="1"/>
          </p:cNvPicPr>
          <p:nvPr/>
        </p:nvPicPr>
        <p:blipFill>
          <a:blip r:embed="rId5"/>
          <a:stretch>
            <a:fillRect/>
          </a:stretch>
        </p:blipFill>
        <p:spPr>
          <a:xfrm>
            <a:off x="2362200" y="4805346"/>
            <a:ext cx="2108595" cy="1816981"/>
          </a:xfrm>
          <a:prstGeom prst="rect">
            <a:avLst/>
          </a:prstGeom>
        </p:spPr>
      </p:pic>
    </p:spTree>
    <p:extLst>
      <p:ext uri="{BB962C8B-B14F-4D97-AF65-F5344CB8AC3E}">
        <p14:creationId xmlns:p14="http://schemas.microsoft.com/office/powerpoint/2010/main" val="122215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3434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A165D8-8BE5-9430-2C62-8F2EC4CF31CA}"/>
                  </a:ext>
                </a:extLst>
              </p:cNvPr>
              <p:cNvSpPr txBox="1"/>
              <p:nvPr/>
            </p:nvSpPr>
            <p:spPr>
              <a:xfrm>
                <a:off x="2693194" y="43434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xmlns="">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3434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343400"/>
                <a:ext cx="1600200" cy="2003754"/>
              </a:xfrm>
              <a:prstGeom prst="rect">
                <a:avLst/>
              </a:prstGeom>
              <a:noFill/>
            </p:spPr>
            <p:txBody>
              <a:bodyPr wrap="square" rtlCol="0">
                <a:spAutoFit/>
              </a:bodyPr>
              <a:lstStyle/>
              <a:p>
                <a:r>
                  <a:rPr lang="en-US" sz="1400" dirty="0"/>
                  <a:t>All arrangements of 9 elements.</a:t>
                </a:r>
              </a:p>
              <a:p>
                <a:endParaRPr lang="en-US" sz="1400" dirty="0"/>
              </a:p>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pPr/>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xmlns="">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3434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367293"/>
                <a:ext cx="1823903" cy="2154436"/>
              </a:xfrm>
              <a:prstGeom prst="rect">
                <a:avLst/>
              </a:prstGeom>
              <a:noFill/>
            </p:spPr>
            <p:txBody>
              <a:bodyPr wrap="square" rtlCol="0">
                <a:spAutoFit/>
              </a:bodyPr>
              <a:lstStyle/>
              <a:p>
                <a:r>
                  <a:rPr lang="en-US" sz="1400" dirty="0"/>
                  <a:t>All possible boards.</a:t>
                </a:r>
              </a:p>
              <a:p>
                <a:pP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a:p>
                <a:endParaRPr lang="en-US" sz="1400" dirty="0"/>
              </a:p>
              <a:p>
                <a:r>
                  <a:rPr lang="en-US" sz="1200" dirty="0"/>
                  <a:t>The actual number can be obtained by a depth-first traversal of the game tree.</a:t>
                </a:r>
              </a:p>
            </p:txBody>
          </p:sp>
        </mc:Choice>
        <mc:Fallback xmlns="">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367293"/>
                <a:ext cx="1823903" cy="2154436"/>
              </a:xfrm>
              <a:prstGeom prst="rect">
                <a:avLst/>
              </a:prstGeom>
              <a:blipFill>
                <a:blip r:embed="rId9"/>
                <a:stretch>
                  <a:fillRect l="-1003" t="-282" b="-1130"/>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FC9AD-CD1A-A9E8-A614-1242CA046DE6}"/>
              </a:ext>
            </a:extLst>
          </p:cNvPr>
          <p:cNvSpPr>
            <a:spLocks noGrp="1"/>
          </p:cNvSpPr>
          <p:nvPr>
            <p:ph type="title"/>
          </p:nvPr>
        </p:nvSpPr>
        <p:spPr/>
        <p:txBody>
          <a:bodyPr/>
          <a:lstStyle/>
          <a:p>
            <a:r>
              <a:rPr lang="en-US" dirty="0"/>
              <a:t>Estimating the Search Tree Size</a:t>
            </a:r>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71402481-FEF9-22CD-A0A0-E3E8C6E42D48}"/>
                  </a:ext>
                </a:extLst>
              </p:cNvPr>
              <p:cNvSpPr>
                <a:spLocks noGrp="1"/>
              </p:cNvSpPr>
              <p:nvPr>
                <p:ph idx="1"/>
              </p:nvPr>
            </p:nvSpPr>
            <p:spPr>
              <a:xfrm>
                <a:off x="628650" y="1825625"/>
                <a:ext cx="7886700" cy="4041775"/>
              </a:xfrm>
            </p:spPr>
            <p:txBody>
              <a:bodyPr>
                <a:normAutofit fontScale="62500" lnSpcReduction="20000"/>
              </a:bodyPr>
              <a:lstStyle/>
              <a:p>
                <a:pPr>
                  <a:lnSpc>
                    <a:spcPct val="90000"/>
                  </a:lnSpc>
                </a:pPr>
                <a:r>
                  <a:rPr lang="en-US" sz="2400" dirty="0"/>
                  <a:t>Instead of estimating the state space size, it is often more useful to estimate the number of searched nodes in the search tree. </a:t>
                </a:r>
              </a:p>
              <a:p>
                <a:pPr>
                  <a:lnSpc>
                    <a:spcPct val="90000"/>
                  </a:lnSpc>
                </a:pPr>
                <a:r>
                  <a:rPr lang="en-US" sz="2400" dirty="0"/>
                  <a:t>This is especially important when </a:t>
                </a:r>
                <a:r>
                  <a:rPr lang="en-US" sz="2400" b="1" dirty="0"/>
                  <a:t>redundant paths are not eliminated, </a:t>
                </a:r>
                <a:r>
                  <a:rPr lang="en-US" sz="2400" dirty="0"/>
                  <a:t>where one state can be represented by multiple nodes.</a:t>
                </a:r>
              </a:p>
              <a:p>
                <a:pPr>
                  <a:lnSpc>
                    <a:spcPct val="90000"/>
                  </a:lnSpc>
                </a:pPr>
                <a:endParaRPr lang="en-US" sz="2400" dirty="0"/>
              </a:p>
              <a:p>
                <a:pPr>
                  <a:lnSpc>
                    <a:spcPct val="90000"/>
                  </a:lnSpc>
                </a:pPr>
                <a:r>
                  <a:rPr lang="en-US" sz="2400" dirty="0"/>
                  <a:t>We can base the estimation on the search problem description: </a:t>
                </a:r>
              </a:p>
              <a:p>
                <a:pPr lvl="1"/>
                <a:r>
                  <a:rPr lang="en-US" sz="2100" dirty="0"/>
                  <a:t>initial state</a:t>
                </a:r>
              </a:p>
              <a:p>
                <a:pPr lvl="1"/>
                <a:r>
                  <a:rPr lang="en-US" sz="2100" dirty="0"/>
                  <a:t>Actions</a:t>
                </a:r>
              </a:p>
              <a:p>
                <a:pPr lvl="1"/>
                <a:r>
                  <a:rPr lang="en-US" sz="2100" dirty="0"/>
                  <a:t>transition function.</a:t>
                </a:r>
              </a:p>
              <a:p>
                <a:pPr>
                  <a:lnSpc>
                    <a:spcPct val="90000"/>
                  </a:lnSpc>
                </a:pPr>
                <a:endParaRPr lang="en-US" sz="2400" dirty="0"/>
              </a:p>
              <a:p>
                <a:pPr>
                  <a:lnSpc>
                    <a:spcPct val="90000"/>
                  </a:lnSpc>
                </a:pPr>
                <a:r>
                  <a:rPr lang="en-US" sz="2400" dirty="0"/>
                  <a:t>Used metrics are:</a:t>
                </a:r>
              </a:p>
              <a:p>
                <a:pPr lvl="1"/>
                <a14:m>
                  <m:oMath xmlns:m="http://schemas.openxmlformats.org/officeDocument/2006/math">
                    <m:r>
                      <a:rPr lang="en-US" sz="2000" i="1" dirty="0" smtClean="0">
                        <a:latin typeface="Cambria Math" panose="02040503050406030204" pitchFamily="18" charset="0"/>
                      </a:rPr>
                      <m:t>𝑏</m:t>
                    </m:r>
                  </m:oMath>
                </a14:m>
                <a:r>
                  <a:rPr lang="en-US" sz="2000" i="1" dirty="0"/>
                  <a:t>:</a:t>
                </a:r>
                <a:r>
                  <a:rPr lang="en-US" sz="2000" dirty="0"/>
                  <a:t> maximum branching factor of the search tree</a:t>
                </a:r>
                <a:br>
                  <a:rPr lang="en-US" sz="2000" dirty="0"/>
                </a:br>
                <a:r>
                  <a:rPr lang="en-US" sz="2000" dirty="0"/>
                  <a:t>    max. number of available actions.</a:t>
                </a:r>
                <a:endParaRPr lang="en-US" sz="2000" b="1" i="1" dirty="0"/>
              </a:p>
              <a:p>
                <a:pPr lvl="1"/>
                <a14:m>
                  <m:oMath xmlns:m="http://schemas.openxmlformats.org/officeDocument/2006/math">
                    <m:r>
                      <a:rPr lang="en-US" sz="2000" i="1" dirty="0">
                        <a:latin typeface="Cambria Math" panose="02040503050406030204" pitchFamily="18" charset="0"/>
                      </a:rPr>
                      <m:t>𝑚</m:t>
                    </m:r>
                  </m:oMath>
                </a14:m>
                <a:r>
                  <a:rPr lang="en-US" sz="2000" i="1" dirty="0"/>
                  <a:t>: </a:t>
                </a:r>
                <a:r>
                  <a:rPr lang="en-US" sz="2000" dirty="0"/>
                  <a:t>maximal tree depth</a:t>
                </a:r>
                <a:br>
                  <a:rPr lang="en-US" sz="2000" dirty="0"/>
                </a:br>
                <a:r>
                  <a:rPr lang="en-US" sz="2000" dirty="0"/>
                  <a:t>      length of the longest path with loops removed.</a:t>
                </a:r>
                <a:endParaRPr lang="en-US" sz="2000" i="1" dirty="0">
                  <a:latin typeface="Cambria Math" panose="02040503050406030204" pitchFamily="18" charset="0"/>
                </a:endParaRPr>
              </a:p>
              <a:p>
                <a:pPr lvl="1">
                  <a:lnSpc>
                    <a:spcPct val="90000"/>
                  </a:lnSpc>
                </a:pPr>
                <a14:m>
                  <m:oMath xmlns:m="http://schemas.openxmlformats.org/officeDocument/2006/math">
                    <m:r>
                      <a:rPr lang="en-US" sz="2000" i="1" dirty="0" smtClean="0">
                        <a:latin typeface="Cambria Math" panose="02040503050406030204" pitchFamily="18" charset="0"/>
                      </a:rPr>
                      <m:t>𝑑</m:t>
                    </m:r>
                  </m:oMath>
                </a14:m>
                <a:r>
                  <a:rPr lang="en-US" sz="2000" i="1" dirty="0"/>
                  <a:t>: </a:t>
                </a:r>
                <a:r>
                  <a:rPr lang="en-US" sz="2000" dirty="0"/>
                  <a:t>depth of the optimal solution </a:t>
                </a:r>
                <a:br>
                  <a:rPr lang="en-US" sz="2000" dirty="0"/>
                </a:br>
                <a:r>
                  <a:rPr lang="en-US" sz="2000" dirty="0"/>
                  <a:t>     min. length of the path from the initial state to a solution state.</a:t>
                </a:r>
              </a:p>
              <a:p>
                <a:pPr lvl="1">
                  <a:lnSpc>
                    <a:spcPct val="90000"/>
                  </a:lnSpc>
                </a:pPr>
                <a:endParaRPr lang="en-US" sz="2500" dirty="0"/>
              </a:p>
              <a:p>
                <a:r>
                  <a:rPr lang="en-US" sz="2500" dirty="0"/>
                  <a:t>The number of searched nodes is then a function of </a:t>
                </a:r>
                <a14:m>
                  <m:oMath xmlns:m="http://schemas.openxmlformats.org/officeDocument/2006/math">
                    <m:r>
                      <a:rPr lang="en-US" sz="2500" i="1" dirty="0" smtClean="0">
                        <a:latin typeface="Cambria Math" panose="02040503050406030204" pitchFamily="18" charset="0"/>
                      </a:rPr>
                      <m:t>𝑏</m:t>
                    </m:r>
                    <m:r>
                      <a:rPr lang="en-US" sz="2500" i="1" dirty="0" smtClean="0">
                        <a:latin typeface="Cambria Math" panose="02040503050406030204" pitchFamily="18" charset="0"/>
                      </a:rPr>
                      <m:t>, </m:t>
                    </m:r>
                    <m:r>
                      <a:rPr lang="en-US" sz="2500" i="1" dirty="0" smtClean="0">
                        <a:latin typeface="Cambria Math" panose="02040503050406030204" pitchFamily="18" charset="0"/>
                      </a:rPr>
                      <m:t>𝑚</m:t>
                    </m:r>
                    <m:r>
                      <a:rPr lang="en-US" sz="2500" i="1" dirty="0" smtClean="0">
                        <a:latin typeface="Cambria Math" panose="02040503050406030204" pitchFamily="18" charset="0"/>
                      </a:rPr>
                      <m:t> </m:t>
                    </m:r>
                  </m:oMath>
                </a14:m>
                <a:r>
                  <a:rPr lang="en-US" sz="2500" dirty="0"/>
                  <a:t>and </a:t>
                </a:r>
                <a14:m>
                  <m:oMath xmlns:m="http://schemas.openxmlformats.org/officeDocument/2006/math">
                    <m:r>
                      <a:rPr lang="en-US" sz="2500" i="1" dirty="0" smtClean="0">
                        <a:latin typeface="Cambria Math" panose="02040503050406030204" pitchFamily="18" charset="0"/>
                      </a:rPr>
                      <m:t>𝑑</m:t>
                    </m:r>
                  </m:oMath>
                </a14:m>
                <a:r>
                  <a:rPr lang="en-US" sz="2500" dirty="0"/>
                  <a:t>.</a:t>
                </a:r>
                <a:endParaRPr lang="en-US" sz="2000" dirty="0"/>
              </a:p>
              <a:p>
                <a:pPr marL="0" indent="0">
                  <a:buNone/>
                </a:pPr>
                <a:endParaRPr lang="en-US" dirty="0"/>
              </a:p>
            </p:txBody>
          </p:sp>
        </mc:Choice>
        <mc:Fallback>
          <p:sp>
            <p:nvSpPr>
              <p:cNvPr id="7" name="Content Placeholder 6">
                <a:extLst>
                  <a:ext uri="{FF2B5EF4-FFF2-40B4-BE49-F238E27FC236}">
                    <a16:creationId xmlns:a16="http://schemas.microsoft.com/office/drawing/2014/main" id="{71402481-FEF9-22CD-A0A0-E3E8C6E42D48}"/>
                  </a:ext>
                </a:extLst>
              </p:cNvPr>
              <p:cNvSpPr>
                <a:spLocks noGrp="1" noRot="1" noChangeAspect="1" noMove="1" noResize="1" noEditPoints="1" noAdjustHandles="1" noChangeArrowheads="1" noChangeShapeType="1" noTextEdit="1"/>
              </p:cNvSpPr>
              <p:nvPr>
                <p:ph idx="1"/>
              </p:nvPr>
            </p:nvSpPr>
            <p:spPr>
              <a:xfrm>
                <a:off x="628650" y="1825625"/>
                <a:ext cx="7886700" cy="4041775"/>
              </a:xfrm>
              <a:blipFill>
                <a:blip r:embed="rId2"/>
                <a:stretch>
                  <a:fillRect l="-309" t="-16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544D236A-7F33-1A94-FD33-747BCD1DF5F0}"/>
                  </a:ext>
                </a:extLst>
              </p:cNvPr>
              <p:cNvSpPr txBox="1"/>
              <p:nvPr/>
            </p:nvSpPr>
            <p:spPr>
              <a:xfrm>
                <a:off x="2703583" y="5968454"/>
                <a:ext cx="3962400" cy="40011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𝑛</m:t>
                      </m:r>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e>
                      </m:d>
                      <m:r>
                        <a:rPr lang="en-US" sz="2000" b="0" i="1" smtClean="0">
                          <a:latin typeface="Cambria Math" panose="02040503050406030204" pitchFamily="18" charset="0"/>
                        </a:rPr>
                        <m:t>⇒</m:t>
                      </m:r>
                      <m:r>
                        <a:rPr lang="en-US" sz="2000" b="0" i="1" smtClean="0">
                          <a:latin typeface="Cambria Math" panose="02040503050406030204" pitchFamily="18" charset="0"/>
                        </a:rPr>
                        <m:t>𝑂</m:t>
                      </m:r>
                      <m:r>
                        <a:rPr lang="en-US" sz="2000" b="0" i="1" smtClean="0">
                          <a:latin typeface="Cambria Math" panose="02040503050406030204" pitchFamily="18" charset="0"/>
                        </a:rPr>
                        <m:t>(</m:t>
                      </m:r>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𝑏</m:t>
                      </m:r>
                      <m:r>
                        <a:rPr lang="en-US" sz="2000" b="0" i="1" smtClean="0">
                          <a:latin typeface="Cambria Math" panose="02040503050406030204" pitchFamily="18" charset="0"/>
                        </a:rPr>
                        <m:t>,</m:t>
                      </m:r>
                      <m:r>
                        <a:rPr lang="en-US" sz="2000" b="0" i="1" smtClean="0">
                          <a:latin typeface="Cambria Math" panose="02040503050406030204" pitchFamily="18" charset="0"/>
                        </a:rPr>
                        <m:t>𝑚</m:t>
                      </m:r>
                      <m:r>
                        <a:rPr lang="en-US" sz="2000" b="0" i="1" smtClean="0">
                          <a:latin typeface="Cambria Math" panose="02040503050406030204" pitchFamily="18" charset="0"/>
                        </a:rPr>
                        <m:t>,</m:t>
                      </m:r>
                      <m:r>
                        <a:rPr lang="en-US" sz="2000" b="0" i="1" smtClean="0">
                          <a:latin typeface="Cambria Math" panose="02040503050406030204" pitchFamily="18" charset="0"/>
                        </a:rPr>
                        <m:t>𝑑</m:t>
                      </m:r>
                      <m:r>
                        <a:rPr lang="en-US" sz="2000" b="0" i="1" smtClean="0">
                          <a:latin typeface="Cambria Math" panose="02040503050406030204" pitchFamily="18" charset="0"/>
                        </a:rPr>
                        <m:t>))</m:t>
                      </m:r>
                    </m:oMath>
                  </m:oMathPara>
                </a14:m>
                <a:endParaRPr lang="en-US" sz="2000" dirty="0"/>
              </a:p>
            </p:txBody>
          </p:sp>
        </mc:Choice>
        <mc:Fallback>
          <p:sp>
            <p:nvSpPr>
              <p:cNvPr id="3" name="TextBox 2">
                <a:extLst>
                  <a:ext uri="{FF2B5EF4-FFF2-40B4-BE49-F238E27FC236}">
                    <a16:creationId xmlns:a16="http://schemas.microsoft.com/office/drawing/2014/main" id="{544D236A-7F33-1A94-FD33-747BCD1DF5F0}"/>
                  </a:ext>
                </a:extLst>
              </p:cNvPr>
              <p:cNvSpPr txBox="1">
                <a:spLocks noRot="1" noChangeAspect="1" noMove="1" noResize="1" noEditPoints="1" noAdjustHandles="1" noChangeArrowheads="1" noChangeShapeType="1" noTextEdit="1"/>
              </p:cNvSpPr>
              <p:nvPr/>
            </p:nvSpPr>
            <p:spPr>
              <a:xfrm>
                <a:off x="2703583" y="5968454"/>
                <a:ext cx="3962400" cy="400110"/>
              </a:xfrm>
              <a:prstGeom prst="rect">
                <a:avLst/>
              </a:prstGeom>
              <a:blipFill>
                <a:blip r:embed="rId3"/>
                <a:stretch>
                  <a:fillRect b="-1323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87AE4626-F3B0-A91C-E384-279032601261}"/>
              </a:ext>
            </a:extLst>
          </p:cNvPr>
          <p:cNvGrpSpPr/>
          <p:nvPr/>
        </p:nvGrpSpPr>
        <p:grpSpPr>
          <a:xfrm>
            <a:off x="5319826" y="3888731"/>
            <a:ext cx="3753766" cy="1521469"/>
            <a:chOff x="-325560" y="1682474"/>
            <a:chExt cx="8516025" cy="3651526"/>
          </a:xfrm>
        </p:grpSpPr>
        <p:sp>
          <p:nvSpPr>
            <p:cNvPr id="21" name="TextBox 20">
              <a:extLst>
                <a:ext uri="{FF2B5EF4-FFF2-40B4-BE49-F238E27FC236}">
                  <a16:creationId xmlns:a16="http://schemas.microsoft.com/office/drawing/2014/main" id="{A50B8E76-4650-690B-92F3-0C46FF012644}"/>
                </a:ext>
              </a:extLst>
            </p:cNvPr>
            <p:cNvSpPr txBox="1"/>
            <p:nvPr/>
          </p:nvSpPr>
          <p:spPr>
            <a:xfrm>
              <a:off x="5030541" y="2895494"/>
              <a:ext cx="1330885" cy="664798"/>
            </a:xfrm>
            <a:prstGeom prst="rect">
              <a:avLst/>
            </a:prstGeom>
            <a:noFill/>
          </p:spPr>
          <p:txBody>
            <a:bodyPr wrap="square" rtlCol="0">
              <a:spAutoFit/>
            </a:bodyPr>
            <a:lstStyle/>
            <a:p>
              <a:r>
                <a:rPr lang="en-US" sz="1200" dirty="0"/>
                <a:t>Goal</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9405240-8682-C405-08EE-7A66660440DB}"/>
                    </a:ext>
                  </a:extLst>
                </p:cNvPr>
                <p:cNvSpPr txBox="1"/>
                <p:nvPr/>
              </p:nvSpPr>
              <p:spPr>
                <a:xfrm>
                  <a:off x="-325560" y="3190152"/>
                  <a:ext cx="1597226" cy="6647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𝑚</m:t>
                        </m:r>
                        <m:r>
                          <a:rPr lang="en-US" sz="1200" i="1" dirty="0" smtClean="0">
                            <a:latin typeface="Cambria Math" panose="02040503050406030204" pitchFamily="18" charset="0"/>
                          </a:rPr>
                          <m:t> = 3</m:t>
                        </m:r>
                      </m:oMath>
                    </m:oMathPara>
                  </a14:m>
                  <a:endParaRPr lang="en-US" sz="1200" dirty="0"/>
                </a:p>
              </p:txBody>
            </p:sp>
          </mc:Choice>
          <mc:Fallback>
            <p:sp>
              <p:nvSpPr>
                <p:cNvPr id="22" name="TextBox 21">
                  <a:extLst>
                    <a:ext uri="{FF2B5EF4-FFF2-40B4-BE49-F238E27FC236}">
                      <a16:creationId xmlns:a16="http://schemas.microsoft.com/office/drawing/2014/main" id="{E9405240-8682-C405-08EE-7A66660440DB}"/>
                    </a:ext>
                  </a:extLst>
                </p:cNvPr>
                <p:cNvSpPr txBox="1">
                  <a:spLocks noRot="1" noChangeAspect="1" noMove="1" noResize="1" noEditPoints="1" noAdjustHandles="1" noChangeArrowheads="1" noChangeShapeType="1" noTextEdit="1"/>
                </p:cNvSpPr>
                <p:nvPr/>
              </p:nvSpPr>
              <p:spPr>
                <a:xfrm>
                  <a:off x="-325560" y="3190152"/>
                  <a:ext cx="1597226" cy="664798"/>
                </a:xfrm>
                <a:prstGeom prst="rect">
                  <a:avLst/>
                </a:prstGeom>
                <a:blipFill>
                  <a:blip r:embed="rId4"/>
                  <a:stretch>
                    <a:fillRect/>
                  </a:stretch>
                </a:blipFill>
              </p:spPr>
              <p:txBody>
                <a:bodyPr/>
                <a:lstStyle/>
                <a:p>
                  <a:r>
                    <a:rPr lang="en-US">
                      <a:noFill/>
                    </a:rPr>
                    <a:t> </a:t>
                  </a:r>
                </a:p>
              </p:txBody>
            </p:sp>
          </mc:Fallback>
        </mc:AlternateContent>
        <p:sp>
          <p:nvSpPr>
            <p:cNvPr id="23" name="Left Brace 22">
              <a:extLst>
                <a:ext uri="{FF2B5EF4-FFF2-40B4-BE49-F238E27FC236}">
                  <a16:creationId xmlns:a16="http://schemas.microsoft.com/office/drawing/2014/main" id="{778F4312-D897-0586-F8E2-989AFFC8C564}"/>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a:p>
          </p:txBody>
        </p:sp>
        <p:sp>
          <p:nvSpPr>
            <p:cNvPr id="24" name="Right Brace 23">
              <a:extLst>
                <a:ext uri="{FF2B5EF4-FFF2-40B4-BE49-F238E27FC236}">
                  <a16:creationId xmlns:a16="http://schemas.microsoft.com/office/drawing/2014/main" id="{1C1C1A76-2587-CD44-781D-34A33A0271B9}"/>
                </a:ext>
              </a:extLst>
            </p:cNvPr>
            <p:cNvSpPr/>
            <p:nvPr/>
          </p:nvSpPr>
          <p:spPr>
            <a:xfrm>
              <a:off x="6515916" y="1682474"/>
              <a:ext cx="223003" cy="16672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3FC90AA-E65A-2753-5F9B-EBA812D3FD8C}"/>
                    </a:ext>
                  </a:extLst>
                </p:cNvPr>
                <p:cNvSpPr txBox="1"/>
                <p:nvPr/>
              </p:nvSpPr>
              <p:spPr>
                <a:xfrm>
                  <a:off x="6666312" y="2230696"/>
                  <a:ext cx="1524153" cy="66479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𝑑</m:t>
                        </m:r>
                        <m:r>
                          <a:rPr lang="en-US" sz="1200" i="1" dirty="0" smtClean="0">
                            <a:latin typeface="Cambria Math" panose="02040503050406030204" pitchFamily="18" charset="0"/>
                          </a:rPr>
                          <m:t> = 1</m:t>
                        </m:r>
                      </m:oMath>
                    </m:oMathPara>
                  </a14:m>
                  <a:endParaRPr lang="en-US" sz="1200" dirty="0"/>
                </a:p>
              </p:txBody>
            </p:sp>
          </mc:Choice>
          <mc:Fallback>
            <p:sp>
              <p:nvSpPr>
                <p:cNvPr id="25" name="TextBox 24">
                  <a:extLst>
                    <a:ext uri="{FF2B5EF4-FFF2-40B4-BE49-F238E27FC236}">
                      <a16:creationId xmlns:a16="http://schemas.microsoft.com/office/drawing/2014/main" id="{E3FC90AA-E65A-2753-5F9B-EBA812D3FD8C}"/>
                    </a:ext>
                  </a:extLst>
                </p:cNvPr>
                <p:cNvSpPr txBox="1">
                  <a:spLocks noRot="1" noChangeAspect="1" noMove="1" noResize="1" noEditPoints="1" noAdjustHandles="1" noChangeArrowheads="1" noChangeShapeType="1" noTextEdit="1"/>
                </p:cNvSpPr>
                <p:nvPr/>
              </p:nvSpPr>
              <p:spPr>
                <a:xfrm>
                  <a:off x="6666312" y="2230696"/>
                  <a:ext cx="1524153" cy="66479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A8BD79DD-63F1-7BC8-E25E-A661CF96560C}"/>
                    </a:ext>
                  </a:extLst>
                </p:cNvPr>
                <p:cNvSpPr txBox="1"/>
                <p:nvPr/>
              </p:nvSpPr>
              <p:spPr>
                <a:xfrm>
                  <a:off x="3674363" y="2401174"/>
                  <a:ext cx="1497144" cy="664798"/>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𝑏</m:t>
                        </m:r>
                        <m:r>
                          <a:rPr lang="en-US" sz="1200" i="1" dirty="0" smtClean="0">
                            <a:latin typeface="Cambria Math" panose="02040503050406030204" pitchFamily="18" charset="0"/>
                          </a:rPr>
                          <m:t> = 2</m:t>
                        </m:r>
                      </m:oMath>
                    </m:oMathPara>
                  </a14:m>
                  <a:endParaRPr lang="en-US" sz="1200" dirty="0"/>
                </a:p>
              </p:txBody>
            </p:sp>
          </mc:Choice>
          <mc:Fallback>
            <p:sp>
              <p:nvSpPr>
                <p:cNvPr id="26" name="TextBox 25">
                  <a:extLst>
                    <a:ext uri="{FF2B5EF4-FFF2-40B4-BE49-F238E27FC236}">
                      <a16:creationId xmlns:a16="http://schemas.microsoft.com/office/drawing/2014/main" id="{A8BD79DD-63F1-7BC8-E25E-A661CF96560C}"/>
                    </a:ext>
                  </a:extLst>
                </p:cNvPr>
                <p:cNvSpPr txBox="1">
                  <a:spLocks noRot="1" noChangeAspect="1" noMove="1" noResize="1" noEditPoints="1" noAdjustHandles="1" noChangeArrowheads="1" noChangeShapeType="1" noTextEdit="1"/>
                </p:cNvSpPr>
                <p:nvPr/>
              </p:nvSpPr>
              <p:spPr>
                <a:xfrm>
                  <a:off x="3674363" y="2401174"/>
                  <a:ext cx="1497144" cy="664798"/>
                </a:xfrm>
                <a:prstGeom prst="rect">
                  <a:avLst/>
                </a:prstGeom>
                <a:blipFill>
                  <a:blip r:embed="rId6"/>
                  <a:stretch>
                    <a:fillRect/>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072D8C8F-577D-7540-DFB8-6B52EE369C8D}"/>
                </a:ext>
              </a:extLst>
            </p:cNvPr>
            <p:cNvGrpSpPr/>
            <p:nvPr/>
          </p:nvGrpSpPr>
          <p:grpSpPr>
            <a:xfrm>
              <a:off x="1411245" y="1828800"/>
              <a:ext cx="6132555" cy="2406837"/>
              <a:chOff x="2590800" y="3460563"/>
              <a:chExt cx="4191000" cy="1644837"/>
            </a:xfrm>
          </p:grpSpPr>
          <p:cxnSp>
            <p:nvCxnSpPr>
              <p:cNvPr id="28" name="Straight Arrow Connector 27">
                <a:extLst>
                  <a:ext uri="{FF2B5EF4-FFF2-40B4-BE49-F238E27FC236}">
                    <a16:creationId xmlns:a16="http://schemas.microsoft.com/office/drawing/2014/main" id="{8197542B-5712-176F-FE11-21711D3CAD3C}"/>
                  </a:ext>
                </a:extLst>
              </p:cNvPr>
              <p:cNvCxnSpPr>
                <a:cxnSpLocks/>
                <a:stCxn id="29" idx="3"/>
                <a:endCxn id="36" idx="7"/>
              </p:cNvCxnSpPr>
              <p:nvPr/>
            </p:nvCxnSpPr>
            <p:spPr>
              <a:xfrm flipH="1">
                <a:off x="3689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9" name="Oval 28">
                <a:extLst>
                  <a:ext uri="{FF2B5EF4-FFF2-40B4-BE49-F238E27FC236}">
                    <a16:creationId xmlns:a16="http://schemas.microsoft.com/office/drawing/2014/main" id="{BD0EDF84-7871-1FD5-6E15-094621033B29}"/>
                  </a:ext>
                </a:extLst>
              </p:cNvPr>
              <p:cNvSpPr/>
              <p:nvPr/>
            </p:nvSpPr>
            <p:spPr>
              <a:xfrm>
                <a:off x="4572000" y="3460563"/>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A</a:t>
                </a:r>
              </a:p>
            </p:txBody>
          </p:sp>
          <p:sp>
            <p:nvSpPr>
              <p:cNvPr id="30" name="Oval 29">
                <a:extLst>
                  <a:ext uri="{FF2B5EF4-FFF2-40B4-BE49-F238E27FC236}">
                    <a16:creationId xmlns:a16="http://schemas.microsoft.com/office/drawing/2014/main" id="{35DFE4C7-A16F-D229-38FA-CA3E6E22397F}"/>
                  </a:ext>
                </a:extLst>
              </p:cNvPr>
              <p:cNvSpPr/>
              <p:nvPr/>
            </p:nvSpPr>
            <p:spPr>
              <a:xfrm>
                <a:off x="25908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D</a:t>
                </a:r>
              </a:p>
            </p:txBody>
          </p:sp>
          <p:cxnSp>
            <p:nvCxnSpPr>
              <p:cNvPr id="31" name="Straight Arrow Connector 30">
                <a:extLst>
                  <a:ext uri="{FF2B5EF4-FFF2-40B4-BE49-F238E27FC236}">
                    <a16:creationId xmlns:a16="http://schemas.microsoft.com/office/drawing/2014/main" id="{D6A7A245-9E24-6F6E-E2F0-DFD4A2EE7EA9}"/>
                  </a:ext>
                </a:extLst>
              </p:cNvPr>
              <p:cNvCxnSpPr>
                <a:cxnSpLocks/>
                <a:stCxn id="29" idx="5"/>
                <a:endCxn id="38" idx="1"/>
              </p:cNvCxnSpPr>
              <p:nvPr/>
            </p:nvCxnSpPr>
            <p:spPr>
              <a:xfrm>
                <a:off x="4832163" y="3720726"/>
                <a:ext cx="927474" cy="591111"/>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DEAFFBFE-6BB4-305D-0F72-04F0CF5C1C4A}"/>
                  </a:ext>
                </a:extLst>
              </p:cNvPr>
              <p:cNvCxnSpPr>
                <a:cxnSpLocks/>
                <a:stCxn id="36" idx="3"/>
                <a:endCxn id="30" idx="7"/>
              </p:cNvCxnSpPr>
              <p:nvPr/>
            </p:nvCxnSpPr>
            <p:spPr>
              <a:xfrm flipH="1">
                <a:off x="28509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3" name="Oval 32">
                <a:extLst>
                  <a:ext uri="{FF2B5EF4-FFF2-40B4-BE49-F238E27FC236}">
                    <a16:creationId xmlns:a16="http://schemas.microsoft.com/office/drawing/2014/main" id="{1CABA515-B460-D8B3-6F32-E6C01E1E5ADF}"/>
                  </a:ext>
                </a:extLst>
              </p:cNvPr>
              <p:cNvSpPr/>
              <p:nvPr/>
            </p:nvSpPr>
            <p:spPr>
              <a:xfrm>
                <a:off x="4953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F</a:t>
                </a:r>
              </a:p>
            </p:txBody>
          </p:sp>
          <p:cxnSp>
            <p:nvCxnSpPr>
              <p:cNvPr id="34" name="Straight Arrow Connector 33">
                <a:extLst>
                  <a:ext uri="{FF2B5EF4-FFF2-40B4-BE49-F238E27FC236}">
                    <a16:creationId xmlns:a16="http://schemas.microsoft.com/office/drawing/2014/main" id="{97A2EFC1-752F-9126-6A70-77B9AB2431DE}"/>
                  </a:ext>
                </a:extLst>
              </p:cNvPr>
              <p:cNvCxnSpPr>
                <a:cxnSpLocks/>
                <a:stCxn id="38" idx="3"/>
                <a:endCxn id="33" idx="7"/>
              </p:cNvCxnSpPr>
              <p:nvPr/>
            </p:nvCxnSpPr>
            <p:spPr>
              <a:xfrm flipH="1">
                <a:off x="5213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Arrow Connector 34">
                <a:extLst>
                  <a:ext uri="{FF2B5EF4-FFF2-40B4-BE49-F238E27FC236}">
                    <a16:creationId xmlns:a16="http://schemas.microsoft.com/office/drawing/2014/main" id="{F2A50567-97A1-638A-9D9C-709FC0D1EDE6}"/>
                  </a:ext>
                </a:extLst>
              </p:cNvPr>
              <p:cNvCxnSpPr>
                <a:cxnSpLocks/>
                <a:stCxn id="36" idx="5"/>
                <a:endCxn id="39" idx="1"/>
              </p:cNvCxnSpPr>
              <p:nvPr/>
            </p:nvCxnSpPr>
            <p:spPr>
              <a:xfrm>
                <a:off x="3689163" y="4527363"/>
                <a:ext cx="6226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Oval 35">
                <a:extLst>
                  <a:ext uri="{FF2B5EF4-FFF2-40B4-BE49-F238E27FC236}">
                    <a16:creationId xmlns:a16="http://schemas.microsoft.com/office/drawing/2014/main" id="{7B962F7C-81C9-BF16-5890-C7EE18C8E0F0}"/>
                  </a:ext>
                </a:extLst>
              </p:cNvPr>
              <p:cNvSpPr/>
              <p:nvPr/>
            </p:nvSpPr>
            <p:spPr>
              <a:xfrm>
                <a:off x="3429000" y="42672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B</a:t>
                </a:r>
                <a:endParaRPr lang="en-US" sz="1600" dirty="0"/>
              </a:p>
            </p:txBody>
          </p:sp>
          <p:cxnSp>
            <p:nvCxnSpPr>
              <p:cNvPr id="37" name="Straight Arrow Connector 36">
                <a:extLst>
                  <a:ext uri="{FF2B5EF4-FFF2-40B4-BE49-F238E27FC236}">
                    <a16:creationId xmlns:a16="http://schemas.microsoft.com/office/drawing/2014/main" id="{E193BB9B-045D-4407-7278-6EBEF9303A9B}"/>
                  </a:ext>
                </a:extLst>
              </p:cNvPr>
              <p:cNvCxnSpPr>
                <a:cxnSpLocks/>
                <a:stCxn id="38" idx="5"/>
                <a:endCxn id="40" idx="1"/>
              </p:cNvCxnSpPr>
              <p:nvPr/>
            </p:nvCxnSpPr>
            <p:spPr>
              <a:xfrm>
                <a:off x="5975163" y="4527363"/>
                <a:ext cx="546474" cy="317874"/>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8" name="Oval 37">
                <a:extLst>
                  <a:ext uri="{FF2B5EF4-FFF2-40B4-BE49-F238E27FC236}">
                    <a16:creationId xmlns:a16="http://schemas.microsoft.com/office/drawing/2014/main" id="{D1BE6527-3BFE-F514-1619-3A8ED1FCBE2E}"/>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sp>
            <p:nvSpPr>
              <p:cNvPr id="39" name="Oval 38">
                <a:extLst>
                  <a:ext uri="{FF2B5EF4-FFF2-40B4-BE49-F238E27FC236}">
                    <a16:creationId xmlns:a16="http://schemas.microsoft.com/office/drawing/2014/main" id="{B59B5171-2ADE-B052-2A98-1E0184B52FC5}"/>
                  </a:ext>
                </a:extLst>
              </p:cNvPr>
              <p:cNvSpPr/>
              <p:nvPr/>
            </p:nvSpPr>
            <p:spPr>
              <a:xfrm>
                <a:off x="42672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sp>
            <p:nvSpPr>
              <p:cNvPr id="40" name="Oval 39">
                <a:extLst>
                  <a:ext uri="{FF2B5EF4-FFF2-40B4-BE49-F238E27FC236}">
                    <a16:creationId xmlns:a16="http://schemas.microsoft.com/office/drawing/2014/main" id="{FCE01900-C8AD-0A1A-1BD7-D1698F7857CF}"/>
                  </a:ext>
                </a:extLst>
              </p:cNvPr>
              <p:cNvSpPr/>
              <p:nvPr/>
            </p:nvSpPr>
            <p:spPr>
              <a:xfrm>
                <a:off x="6477000" y="4800600"/>
                <a:ext cx="304800" cy="304800"/>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G</a:t>
                </a:r>
              </a:p>
            </p:txBody>
          </p:sp>
        </p:grpSp>
        <p:sp>
          <p:nvSpPr>
            <p:cNvPr id="41" name="Oval 40">
              <a:extLst>
                <a:ext uri="{FF2B5EF4-FFF2-40B4-BE49-F238E27FC236}">
                  <a16:creationId xmlns:a16="http://schemas.microsoft.com/office/drawing/2014/main" id="{63E0BC72-8B42-0E71-CC3B-235BE30137ED}"/>
                </a:ext>
              </a:extLst>
            </p:cNvPr>
            <p:cNvSpPr/>
            <p:nvPr/>
          </p:nvSpPr>
          <p:spPr>
            <a:xfrm>
              <a:off x="3028009" y="4645863"/>
              <a:ext cx="446004" cy="446004"/>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600" dirty="0">
                  <a:solidFill>
                    <a:schemeClr val="tx1"/>
                  </a:solidFill>
                </a:rPr>
                <a:t>C</a:t>
              </a:r>
              <a:endParaRPr lang="en-US" sz="1600" dirty="0"/>
            </a:p>
          </p:txBody>
        </p:sp>
        <p:cxnSp>
          <p:nvCxnSpPr>
            <p:cNvPr id="42" name="Straight Arrow Connector 41">
              <a:extLst>
                <a:ext uri="{FF2B5EF4-FFF2-40B4-BE49-F238E27FC236}">
                  <a16:creationId xmlns:a16="http://schemas.microsoft.com/office/drawing/2014/main" id="{87ED25B0-20DC-F6C7-93CA-17C1C8924106}"/>
                </a:ext>
              </a:extLst>
            </p:cNvPr>
            <p:cNvCxnSpPr>
              <a:cxnSpLocks/>
              <a:stCxn id="39" idx="3"/>
              <a:endCxn id="41" idx="7"/>
            </p:cNvCxnSpPr>
            <p:nvPr/>
          </p:nvCxnSpPr>
          <p:spPr>
            <a:xfrm flipH="1">
              <a:off x="3408697" y="4170321"/>
              <a:ext cx="520886" cy="54085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3" name="TextBox 42">
              <a:extLst>
                <a:ext uri="{FF2B5EF4-FFF2-40B4-BE49-F238E27FC236}">
                  <a16:creationId xmlns:a16="http://schemas.microsoft.com/office/drawing/2014/main" id="{240D4BC9-2661-FF41-3F35-C122BECB01AA}"/>
                </a:ext>
              </a:extLst>
            </p:cNvPr>
            <p:cNvSpPr txBox="1"/>
            <p:nvPr/>
          </p:nvSpPr>
          <p:spPr>
            <a:xfrm>
              <a:off x="3467878" y="4607808"/>
              <a:ext cx="1524979" cy="664798"/>
            </a:xfrm>
            <a:prstGeom prst="rect">
              <a:avLst/>
            </a:prstGeom>
            <a:noFill/>
          </p:spPr>
          <p:txBody>
            <a:bodyPr wrap="square" rtlCol="0">
              <a:spAutoFit/>
            </a:bodyPr>
            <a:lstStyle/>
            <a:p>
              <a:r>
                <a:rPr lang="en-US" sz="1200" dirty="0"/>
                <a:t>Goal</a:t>
              </a:r>
            </a:p>
          </p:txBody>
        </p:sp>
        <p:sp>
          <p:nvSpPr>
            <p:cNvPr id="46" name="Oval 45">
              <a:extLst>
                <a:ext uri="{FF2B5EF4-FFF2-40B4-BE49-F238E27FC236}">
                  <a16:creationId xmlns:a16="http://schemas.microsoft.com/office/drawing/2014/main" id="{BBBC7E5D-3244-07E1-9C97-0D4174EC1ECB}"/>
                </a:ext>
              </a:extLst>
            </p:cNvPr>
            <p:cNvSpPr/>
            <p:nvPr/>
          </p:nvSpPr>
          <p:spPr>
            <a:xfrm>
              <a:off x="2117475" y="4608923"/>
              <a:ext cx="446004" cy="446004"/>
            </a:xfrm>
            <a:prstGeom prst="ellipse">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chemeClr val="tx1"/>
                  </a:solidFill>
                </a:rPr>
                <a:t>E</a:t>
              </a:r>
            </a:p>
          </p:txBody>
        </p:sp>
        <p:cxnSp>
          <p:nvCxnSpPr>
            <p:cNvPr id="47" name="Straight Arrow Connector 46">
              <a:extLst>
                <a:ext uri="{FF2B5EF4-FFF2-40B4-BE49-F238E27FC236}">
                  <a16:creationId xmlns:a16="http://schemas.microsoft.com/office/drawing/2014/main" id="{EDC01ED3-9D3F-7AAC-196F-DCC209260523}"/>
                </a:ext>
              </a:extLst>
            </p:cNvPr>
            <p:cNvCxnSpPr>
              <a:cxnSpLocks/>
              <a:stCxn id="30" idx="5"/>
              <a:endCxn id="46" idx="1"/>
            </p:cNvCxnSpPr>
            <p:nvPr/>
          </p:nvCxnSpPr>
          <p:spPr>
            <a:xfrm>
              <a:off x="1791933" y="4170321"/>
              <a:ext cx="390858" cy="503918"/>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127173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3" end="1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 What is the Search Complexity?</a:t>
            </a:r>
          </a:p>
        </p:txBody>
      </p:sp>
      <mc:AlternateContent xmlns:mc="http://schemas.openxmlformats.org/markup-compatibility/2006" xmlns:a14="http://schemas.microsoft.com/office/drawing/2010/main">
        <mc:Choice Requires="a14">
          <p:sp>
            <p:nvSpPr>
              <p:cNvPr id="21" name="Content Placeholder 20">
                <a:extLst>
                  <a:ext uri="{FF2B5EF4-FFF2-40B4-BE49-F238E27FC236}">
                    <a16:creationId xmlns:a16="http://schemas.microsoft.com/office/drawing/2014/main" id="{39A5693D-07D0-6814-1463-F5C269E85442}"/>
                  </a:ext>
                </a:extLst>
              </p:cNvPr>
              <p:cNvSpPr>
                <a:spLocks noGrp="1"/>
              </p:cNvSpPr>
              <p:nvPr>
                <p:ph sz="half" idx="1"/>
              </p:nvPr>
            </p:nvSpPr>
            <p:spPr>
              <a:xfrm>
                <a:off x="628650" y="1825625"/>
                <a:ext cx="4033984" cy="4351338"/>
              </a:xfrm>
            </p:spPr>
            <p:txBody>
              <a:bodyPr>
                <a:normAutofit fontScale="85000" lnSpcReduction="20000"/>
              </a:bodyPr>
              <a:lstStyle/>
              <a:p>
                <a14:m>
                  <m:oMath xmlns:m="http://schemas.openxmlformats.org/officeDocument/2006/math">
                    <m:r>
                      <a:rPr lang="en-US" sz="2700" i="1" dirty="0" smtClean="0">
                        <a:latin typeface="Cambria Math" panose="02040503050406030204" pitchFamily="18" charset="0"/>
                      </a:rPr>
                      <m:t>𝑏</m:t>
                    </m:r>
                  </m:oMath>
                </a14:m>
                <a:r>
                  <a:rPr lang="en-US" sz="2700" i="1" dirty="0"/>
                  <a:t>:</a:t>
                </a:r>
                <a:r>
                  <a:rPr lang="en-US" sz="2700" dirty="0"/>
                  <a:t> maximum branching factor = max. number of available actions?</a:t>
                </a:r>
                <a:br>
                  <a:rPr lang="en-US" sz="2700" dirty="0"/>
                </a:br>
                <a:endParaRPr lang="en-US" sz="2700" dirty="0"/>
              </a:p>
              <a:p>
                <a:pPr marL="342900" lvl="1" indent="0">
                  <a:buNone/>
                </a:pPr>
                <a:r>
                  <a:rPr lang="en-US" sz="2400" dirty="0"/>
                  <a:t>3</a:t>
                </a:r>
                <a:br>
                  <a:rPr lang="en-US" sz="2400" dirty="0"/>
                </a:br>
                <a:endParaRPr lang="en-US" sz="2400" b="1" i="1" dirty="0"/>
              </a:p>
              <a:p>
                <a14:m>
                  <m:oMath xmlns:m="http://schemas.openxmlformats.org/officeDocument/2006/math">
                    <m:r>
                      <a:rPr lang="en-US" sz="2700" i="1" dirty="0">
                        <a:latin typeface="Cambria Math" panose="02040503050406030204" pitchFamily="18" charset="0"/>
                      </a:rPr>
                      <m:t>𝑚</m:t>
                    </m:r>
                  </m:oMath>
                </a14:m>
                <a:r>
                  <a:rPr lang="en-US" sz="2700" i="1" dirty="0"/>
                  <a:t>: </a:t>
                </a:r>
                <a:r>
                  <a:rPr lang="en-US" sz="2700" dirty="0"/>
                  <a:t>the number of actions in longest path? Without loops!</a:t>
                </a:r>
                <a:br>
                  <a:rPr lang="en-US" sz="2700" dirty="0"/>
                </a:br>
                <a:endParaRPr lang="en-US" sz="2700" dirty="0"/>
              </a:p>
              <a:p>
                <a:pPr marL="342900" lvl="1" indent="0">
                  <a:buNone/>
                </a:pPr>
                <a:r>
                  <a:rPr lang="en-US" sz="2400" dirty="0"/>
                  <a:t>4</a:t>
                </a:r>
                <a:br>
                  <a:rPr lang="en-US" sz="2400" dirty="0"/>
                </a:br>
                <a:endParaRPr lang="en-US" sz="2400" dirty="0"/>
              </a:p>
              <a:p>
                <a14:m>
                  <m:oMath xmlns:m="http://schemas.openxmlformats.org/officeDocument/2006/math">
                    <m:r>
                      <a:rPr lang="en-US" sz="2700" i="1" dirty="0" smtClean="0">
                        <a:latin typeface="Cambria Math" panose="02040503050406030204" pitchFamily="18" charset="0"/>
                      </a:rPr>
                      <m:t>𝑑</m:t>
                    </m:r>
                  </m:oMath>
                </a14:m>
                <a:r>
                  <a:rPr lang="en-US" sz="2700" i="1" dirty="0"/>
                  <a:t>: </a:t>
                </a:r>
                <a:r>
                  <a:rPr lang="en-US" sz="2700" dirty="0"/>
                  <a:t>min. depth of the optimal solution?</a:t>
                </a:r>
                <a:br>
                  <a:rPr lang="en-US" sz="2700" dirty="0"/>
                </a:br>
                <a:endParaRPr lang="en-US" sz="2700" dirty="0"/>
              </a:p>
              <a:p>
                <a:pPr marL="342900" lvl="1" indent="0">
                  <a:buNone/>
                </a:pPr>
                <a:r>
                  <a:rPr lang="en-US" sz="2400" dirty="0"/>
                  <a:t>3</a:t>
                </a:r>
                <a:br>
                  <a:rPr lang="en-US" sz="2400" dirty="0"/>
                </a:br>
                <a:endParaRPr lang="en-US" dirty="0"/>
              </a:p>
            </p:txBody>
          </p:sp>
        </mc:Choice>
        <mc:Fallback xmlns="">
          <p:sp>
            <p:nvSpPr>
              <p:cNvPr id="21" name="Content Placeholder 20">
                <a:extLst>
                  <a:ext uri="{FF2B5EF4-FFF2-40B4-BE49-F238E27FC236}">
                    <a16:creationId xmlns:a16="http://schemas.microsoft.com/office/drawing/2014/main" id="{39A5693D-07D0-6814-1463-F5C269E85442}"/>
                  </a:ext>
                </a:extLst>
              </p:cNvPr>
              <p:cNvSpPr>
                <a:spLocks noGrp="1" noRot="1" noChangeAspect="1" noMove="1" noResize="1" noEditPoints="1" noAdjustHandles="1" noChangeArrowheads="1" noChangeShapeType="1" noTextEdit="1"/>
              </p:cNvSpPr>
              <p:nvPr>
                <p:ph sz="half" idx="1"/>
              </p:nvPr>
            </p:nvSpPr>
            <p:spPr>
              <a:xfrm>
                <a:off x="628650" y="1825625"/>
                <a:ext cx="4033984" cy="4351338"/>
              </a:xfrm>
              <a:blipFill>
                <a:blip r:embed="rId2"/>
                <a:stretch>
                  <a:fillRect l="-1813" t="-3081"/>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77679CBA-ABAB-A930-AE02-106964BF8603}"/>
              </a:ext>
            </a:extLst>
          </p:cNvPr>
          <p:cNvSpPr txBox="1"/>
          <p:nvPr/>
        </p:nvSpPr>
        <p:spPr>
          <a:xfrm>
            <a:off x="5181599" y="1842870"/>
            <a:ext cx="3486401" cy="369332"/>
          </a:xfrm>
          <a:prstGeom prst="rect">
            <a:avLst/>
          </a:prstGeom>
          <a:noFill/>
        </p:spPr>
        <p:txBody>
          <a:bodyPr wrap="square" rtlCol="0">
            <a:spAutoFit/>
          </a:bodyPr>
          <a:lstStyle/>
          <a:p>
            <a:r>
              <a:rPr lang="en-US" dirty="0"/>
              <a:t>State Space with Transition Model</a:t>
            </a:r>
          </a:p>
        </p:txBody>
      </p:sp>
      <p:grpSp>
        <p:nvGrpSpPr>
          <p:cNvPr id="77" name="Group 76">
            <a:extLst>
              <a:ext uri="{FF2B5EF4-FFF2-40B4-BE49-F238E27FC236}">
                <a16:creationId xmlns:a16="http://schemas.microsoft.com/office/drawing/2014/main" id="{C10E8D84-0FAD-0495-A54A-052DA62E0FC4}"/>
              </a:ext>
            </a:extLst>
          </p:cNvPr>
          <p:cNvGrpSpPr/>
          <p:nvPr/>
        </p:nvGrpSpPr>
        <p:grpSpPr>
          <a:xfrm>
            <a:off x="5181599" y="2338557"/>
            <a:ext cx="3567668" cy="3014934"/>
            <a:chOff x="5181599" y="2338557"/>
            <a:chExt cx="3567668" cy="3014934"/>
          </a:xfrm>
        </p:grpSpPr>
        <p:grpSp>
          <p:nvGrpSpPr>
            <p:cNvPr id="11" name="Group 10">
              <a:extLst>
                <a:ext uri="{FF2B5EF4-FFF2-40B4-BE49-F238E27FC236}">
                  <a16:creationId xmlns:a16="http://schemas.microsoft.com/office/drawing/2014/main" id="{AE29FF94-932F-99E0-EC33-B30357C17189}"/>
                </a:ext>
              </a:extLst>
            </p:cNvPr>
            <p:cNvGrpSpPr/>
            <p:nvPr/>
          </p:nvGrpSpPr>
          <p:grpSpPr>
            <a:xfrm>
              <a:off x="5181599" y="2338557"/>
              <a:ext cx="3562601" cy="2157243"/>
              <a:chOff x="3443345" y="3786606"/>
              <a:chExt cx="5700655" cy="3071394"/>
            </a:xfrm>
          </p:grpSpPr>
          <p:pic>
            <p:nvPicPr>
              <p:cNvPr id="12" name="Picture 6">
                <a:extLst>
                  <a:ext uri="{FF2B5EF4-FFF2-40B4-BE49-F238E27FC236}">
                    <a16:creationId xmlns:a16="http://schemas.microsoft.com/office/drawing/2014/main" id="{C47B5471-F4C2-5D4B-0E0B-3E432E733C1D}"/>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18" name="Rectangle 17">
                <a:extLst>
                  <a:ext uri="{FF2B5EF4-FFF2-40B4-BE49-F238E27FC236}">
                    <a16:creationId xmlns:a16="http://schemas.microsoft.com/office/drawing/2014/main" id="{87E4871E-1C38-FE1D-0C87-EB6B7FBF36B9}"/>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200"/>
              </a:p>
            </p:txBody>
          </p:sp>
          <p:sp>
            <p:nvSpPr>
              <p:cNvPr id="19" name="TextBox 18">
                <a:extLst>
                  <a:ext uri="{FF2B5EF4-FFF2-40B4-BE49-F238E27FC236}">
                    <a16:creationId xmlns:a16="http://schemas.microsoft.com/office/drawing/2014/main" id="{AE270D5F-3798-5A7A-89E4-58DBA42598C4}"/>
                  </a:ext>
                </a:extLst>
              </p:cNvPr>
              <p:cNvSpPr txBox="1"/>
              <p:nvPr/>
            </p:nvSpPr>
            <p:spPr>
              <a:xfrm>
                <a:off x="5106831" y="3786606"/>
                <a:ext cx="1441955" cy="394380"/>
              </a:xfrm>
              <a:prstGeom prst="rect">
                <a:avLst/>
              </a:prstGeom>
              <a:noFill/>
            </p:spPr>
            <p:txBody>
              <a:bodyPr wrap="none" rtlCol="0">
                <a:spAutoFit/>
              </a:bodyPr>
              <a:lstStyle/>
              <a:p>
                <a:r>
                  <a:rPr lang="en-US" sz="1200" b="1" dirty="0">
                    <a:solidFill>
                      <a:schemeClr val="accent2">
                        <a:lumMod val="50000"/>
                      </a:schemeClr>
                    </a:solidFill>
                  </a:rPr>
                  <a:t>Initial state</a:t>
                </a:r>
              </a:p>
            </p:txBody>
          </p:sp>
          <p:sp>
            <p:nvSpPr>
              <p:cNvPr id="20" name="TextBox 19">
                <a:extLst>
                  <a:ext uri="{FF2B5EF4-FFF2-40B4-BE49-F238E27FC236}">
                    <a16:creationId xmlns:a16="http://schemas.microsoft.com/office/drawing/2014/main" id="{BDA9B98B-A967-CB14-C48B-C9D0922C3C05}"/>
                  </a:ext>
                </a:extLst>
              </p:cNvPr>
              <p:cNvSpPr txBox="1"/>
              <p:nvPr/>
            </p:nvSpPr>
            <p:spPr>
              <a:xfrm>
                <a:off x="3734781" y="6096000"/>
                <a:ext cx="1421435" cy="394380"/>
              </a:xfrm>
              <a:prstGeom prst="rect">
                <a:avLst/>
              </a:prstGeom>
              <a:noFill/>
            </p:spPr>
            <p:txBody>
              <a:bodyPr wrap="none" rtlCol="0">
                <a:spAutoFit/>
              </a:bodyPr>
              <a:lstStyle/>
              <a:p>
                <a:r>
                  <a:rPr lang="en-US" sz="1200" b="1" dirty="0">
                    <a:solidFill>
                      <a:schemeClr val="accent2">
                        <a:lumMod val="50000"/>
                      </a:schemeClr>
                    </a:solidFill>
                  </a:rPr>
                  <a:t>Goal states</a:t>
                </a:r>
              </a:p>
            </p:txBody>
          </p:sp>
        </p:grpSp>
        <p:grpSp>
          <p:nvGrpSpPr>
            <p:cNvPr id="10" name="Group 9">
              <a:extLst>
                <a:ext uri="{FF2B5EF4-FFF2-40B4-BE49-F238E27FC236}">
                  <a16:creationId xmlns:a16="http://schemas.microsoft.com/office/drawing/2014/main" id="{F9071931-E6F6-2B2B-4DA9-FA2DFE7BB502}"/>
                </a:ext>
              </a:extLst>
            </p:cNvPr>
            <p:cNvGrpSpPr/>
            <p:nvPr/>
          </p:nvGrpSpPr>
          <p:grpSpPr>
            <a:xfrm>
              <a:off x="5181599" y="3399665"/>
              <a:ext cx="182132" cy="123482"/>
              <a:chOff x="5181599" y="5334000"/>
              <a:chExt cx="182132" cy="123482"/>
            </a:xfrm>
          </p:grpSpPr>
          <p:cxnSp>
            <p:nvCxnSpPr>
              <p:cNvPr id="13" name="Straight Connector 12">
                <a:extLst>
                  <a:ext uri="{FF2B5EF4-FFF2-40B4-BE49-F238E27FC236}">
                    <a16:creationId xmlns:a16="http://schemas.microsoft.com/office/drawing/2014/main" id="{0520DEE8-820B-9138-3824-0492D719B88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D7DF08-05DC-121F-892E-391C8935960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FF714E15-2584-8522-4B42-115B95CE418A}"/>
                </a:ext>
              </a:extLst>
            </p:cNvPr>
            <p:cNvGrpSpPr/>
            <p:nvPr/>
          </p:nvGrpSpPr>
          <p:grpSpPr>
            <a:xfrm>
              <a:off x="5562600" y="3690744"/>
              <a:ext cx="182132" cy="123482"/>
              <a:chOff x="5181599" y="5334000"/>
              <a:chExt cx="182132" cy="123482"/>
            </a:xfrm>
          </p:grpSpPr>
          <p:cxnSp>
            <p:nvCxnSpPr>
              <p:cNvPr id="16" name="Straight Connector 15">
                <a:extLst>
                  <a:ext uri="{FF2B5EF4-FFF2-40B4-BE49-F238E27FC236}">
                    <a16:creationId xmlns:a16="http://schemas.microsoft.com/office/drawing/2014/main" id="{4D0D9C5C-E908-FBBE-5FE4-D1AD47ACA5D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5EF4051-09C9-E4F3-84F6-C3BA2012D5F8}"/>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AB39F4FC-C5D3-FB2D-0B99-9A28625966F1}"/>
                </a:ext>
              </a:extLst>
            </p:cNvPr>
            <p:cNvGrpSpPr/>
            <p:nvPr/>
          </p:nvGrpSpPr>
          <p:grpSpPr>
            <a:xfrm>
              <a:off x="5939414" y="3495502"/>
              <a:ext cx="182132" cy="123482"/>
              <a:chOff x="5181599" y="5334000"/>
              <a:chExt cx="182132" cy="123482"/>
            </a:xfrm>
          </p:grpSpPr>
          <p:cxnSp>
            <p:nvCxnSpPr>
              <p:cNvPr id="23" name="Straight Connector 22">
                <a:extLst>
                  <a:ext uri="{FF2B5EF4-FFF2-40B4-BE49-F238E27FC236}">
                    <a16:creationId xmlns:a16="http://schemas.microsoft.com/office/drawing/2014/main" id="{C4AAF4BF-7456-7C41-C70A-46AE7193D66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57E059E-7C28-19A5-5973-CD131EC15EBD}"/>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7BE17529-99B4-3826-7E09-21D4D48F0871}"/>
                </a:ext>
              </a:extLst>
            </p:cNvPr>
            <p:cNvGrpSpPr/>
            <p:nvPr/>
          </p:nvGrpSpPr>
          <p:grpSpPr>
            <a:xfrm>
              <a:off x="6057064" y="2699499"/>
              <a:ext cx="182132" cy="123482"/>
              <a:chOff x="5181599" y="5334000"/>
              <a:chExt cx="182132" cy="123482"/>
            </a:xfrm>
          </p:grpSpPr>
          <p:cxnSp>
            <p:nvCxnSpPr>
              <p:cNvPr id="26" name="Straight Connector 25">
                <a:extLst>
                  <a:ext uri="{FF2B5EF4-FFF2-40B4-BE49-F238E27FC236}">
                    <a16:creationId xmlns:a16="http://schemas.microsoft.com/office/drawing/2014/main" id="{1C9A758F-EA69-BFDF-1EA7-E4C6E80F185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2B1AD5-5495-09D6-B0B5-09E32436195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C72B7C6-941C-5B5E-F373-759589115E7E}"/>
                </a:ext>
              </a:extLst>
            </p:cNvPr>
            <p:cNvGrpSpPr/>
            <p:nvPr/>
          </p:nvGrpSpPr>
          <p:grpSpPr>
            <a:xfrm>
              <a:off x="7610264" y="2696858"/>
              <a:ext cx="182132" cy="123482"/>
              <a:chOff x="5181599" y="5334000"/>
              <a:chExt cx="182132" cy="123482"/>
            </a:xfrm>
          </p:grpSpPr>
          <p:cxnSp>
            <p:nvCxnSpPr>
              <p:cNvPr id="30" name="Straight Connector 29">
                <a:extLst>
                  <a:ext uri="{FF2B5EF4-FFF2-40B4-BE49-F238E27FC236}">
                    <a16:creationId xmlns:a16="http://schemas.microsoft.com/office/drawing/2014/main" id="{AEF5FCE8-9747-34E1-1009-45BA4D2397C4}"/>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40A9039-E22E-CEFF-A656-43C5229EC2EA}"/>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604E6577-F173-4039-352D-CD4789B2CE2E}"/>
                </a:ext>
              </a:extLst>
            </p:cNvPr>
            <p:cNvGrpSpPr/>
            <p:nvPr/>
          </p:nvGrpSpPr>
          <p:grpSpPr>
            <a:xfrm>
              <a:off x="6852505" y="2834862"/>
              <a:ext cx="182132" cy="123482"/>
              <a:chOff x="5181599" y="5334000"/>
              <a:chExt cx="182132" cy="123482"/>
            </a:xfrm>
          </p:grpSpPr>
          <p:cxnSp>
            <p:nvCxnSpPr>
              <p:cNvPr id="33" name="Straight Connector 32">
                <a:extLst>
                  <a:ext uri="{FF2B5EF4-FFF2-40B4-BE49-F238E27FC236}">
                    <a16:creationId xmlns:a16="http://schemas.microsoft.com/office/drawing/2014/main" id="{60FD4308-76DA-3B04-F012-4EC4E5EA145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26B1C40-EC99-F685-A449-370F8271410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DBC0261-E705-F48B-9A73-C12A7A2BE24C}"/>
                </a:ext>
              </a:extLst>
            </p:cNvPr>
            <p:cNvGrpSpPr/>
            <p:nvPr/>
          </p:nvGrpSpPr>
          <p:grpSpPr>
            <a:xfrm>
              <a:off x="6741918" y="3343991"/>
              <a:ext cx="182132" cy="123482"/>
              <a:chOff x="5181599" y="5334000"/>
              <a:chExt cx="182132" cy="123482"/>
            </a:xfrm>
          </p:grpSpPr>
          <p:cxnSp>
            <p:nvCxnSpPr>
              <p:cNvPr id="36" name="Straight Connector 35">
                <a:extLst>
                  <a:ext uri="{FF2B5EF4-FFF2-40B4-BE49-F238E27FC236}">
                    <a16:creationId xmlns:a16="http://schemas.microsoft.com/office/drawing/2014/main" id="{3CA1F50E-0B54-24AB-299A-8DF15E6C5590}"/>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F64BF14-8443-D1DB-7531-915EE872AEB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B7923D2-BA24-B979-6AC0-1E159E7058FF}"/>
                </a:ext>
              </a:extLst>
            </p:cNvPr>
            <p:cNvGrpSpPr/>
            <p:nvPr/>
          </p:nvGrpSpPr>
          <p:grpSpPr>
            <a:xfrm>
              <a:off x="6840332" y="4134167"/>
              <a:ext cx="182132" cy="123482"/>
              <a:chOff x="5181599" y="5334000"/>
              <a:chExt cx="182132" cy="123482"/>
            </a:xfrm>
          </p:grpSpPr>
          <p:cxnSp>
            <p:nvCxnSpPr>
              <p:cNvPr id="39" name="Straight Connector 38">
                <a:extLst>
                  <a:ext uri="{FF2B5EF4-FFF2-40B4-BE49-F238E27FC236}">
                    <a16:creationId xmlns:a16="http://schemas.microsoft.com/office/drawing/2014/main" id="{F9851111-FDF6-3092-B410-F060B59951E1}"/>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8EA79D-3B09-C43E-04EC-635C11B74ECE}"/>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04A91DE8-1CED-A037-9776-AB5910E213C9}"/>
                </a:ext>
              </a:extLst>
            </p:cNvPr>
            <p:cNvGrpSpPr/>
            <p:nvPr/>
          </p:nvGrpSpPr>
          <p:grpSpPr>
            <a:xfrm>
              <a:off x="6064412" y="3973210"/>
              <a:ext cx="182132" cy="123482"/>
              <a:chOff x="5181599" y="5334000"/>
              <a:chExt cx="182132" cy="123482"/>
            </a:xfrm>
          </p:grpSpPr>
          <p:cxnSp>
            <p:nvCxnSpPr>
              <p:cNvPr id="42" name="Straight Connector 41">
                <a:extLst>
                  <a:ext uri="{FF2B5EF4-FFF2-40B4-BE49-F238E27FC236}">
                    <a16:creationId xmlns:a16="http://schemas.microsoft.com/office/drawing/2014/main" id="{019CFA8E-8913-A568-B5D5-862A8973422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B9A8AD6-641C-1626-82FD-87274E239D6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A110F7E9-F068-1486-532F-4B64D5CB9C5A}"/>
                </a:ext>
              </a:extLst>
            </p:cNvPr>
            <p:cNvGrpSpPr/>
            <p:nvPr/>
          </p:nvGrpSpPr>
          <p:grpSpPr>
            <a:xfrm>
              <a:off x="6489628" y="4358564"/>
              <a:ext cx="182132" cy="123482"/>
              <a:chOff x="5181599" y="5334000"/>
              <a:chExt cx="182132" cy="123482"/>
            </a:xfrm>
          </p:grpSpPr>
          <p:cxnSp>
            <p:nvCxnSpPr>
              <p:cNvPr id="45" name="Straight Connector 44">
                <a:extLst>
                  <a:ext uri="{FF2B5EF4-FFF2-40B4-BE49-F238E27FC236}">
                    <a16:creationId xmlns:a16="http://schemas.microsoft.com/office/drawing/2014/main" id="{56F297E9-C499-B1E5-BBB0-AD5EB74EFFB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3BC6450-C4F3-5422-ED8D-D85BFAF711E6}"/>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58D15D4-AE25-EC50-59E3-5F308DFFA993}"/>
                </a:ext>
              </a:extLst>
            </p:cNvPr>
            <p:cNvGrpSpPr/>
            <p:nvPr/>
          </p:nvGrpSpPr>
          <p:grpSpPr>
            <a:xfrm>
              <a:off x="7174252" y="4352610"/>
              <a:ext cx="182132" cy="123482"/>
              <a:chOff x="5181599" y="5334000"/>
              <a:chExt cx="182132" cy="123482"/>
            </a:xfrm>
          </p:grpSpPr>
          <p:cxnSp>
            <p:nvCxnSpPr>
              <p:cNvPr id="48" name="Straight Connector 47">
                <a:extLst>
                  <a:ext uri="{FF2B5EF4-FFF2-40B4-BE49-F238E27FC236}">
                    <a16:creationId xmlns:a16="http://schemas.microsoft.com/office/drawing/2014/main" id="{EFB2786D-1A47-1F08-364F-4AC4E0CBE32F}"/>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DAEFECC-73EC-3D2D-2DEB-01E1CBC0F83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5A600175-9CDF-FB2D-0DA6-6D2C7B2BACD2}"/>
                </a:ext>
              </a:extLst>
            </p:cNvPr>
            <p:cNvGrpSpPr/>
            <p:nvPr/>
          </p:nvGrpSpPr>
          <p:grpSpPr>
            <a:xfrm>
              <a:off x="7617612" y="4048732"/>
              <a:ext cx="182132" cy="123482"/>
              <a:chOff x="5181599" y="5334000"/>
              <a:chExt cx="182132" cy="123482"/>
            </a:xfrm>
          </p:grpSpPr>
          <p:cxnSp>
            <p:nvCxnSpPr>
              <p:cNvPr id="51" name="Straight Connector 50">
                <a:extLst>
                  <a:ext uri="{FF2B5EF4-FFF2-40B4-BE49-F238E27FC236}">
                    <a16:creationId xmlns:a16="http://schemas.microsoft.com/office/drawing/2014/main" id="{AACB5DC4-49D5-9F63-3A6E-9F24EACC0346}"/>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E176933F-CC53-5910-A1FA-ED9CB5619047}"/>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4E5E1984-45E0-E7C7-97B9-FE43B72D8CDD}"/>
                </a:ext>
              </a:extLst>
            </p:cNvPr>
            <p:cNvGrpSpPr/>
            <p:nvPr/>
          </p:nvGrpSpPr>
          <p:grpSpPr>
            <a:xfrm>
              <a:off x="7006816" y="3367259"/>
              <a:ext cx="182132" cy="123482"/>
              <a:chOff x="5181599" y="5334000"/>
              <a:chExt cx="182132" cy="123482"/>
            </a:xfrm>
          </p:grpSpPr>
          <p:cxnSp>
            <p:nvCxnSpPr>
              <p:cNvPr id="54" name="Straight Connector 53">
                <a:extLst>
                  <a:ext uri="{FF2B5EF4-FFF2-40B4-BE49-F238E27FC236}">
                    <a16:creationId xmlns:a16="http://schemas.microsoft.com/office/drawing/2014/main" id="{1AB36DF1-FA9F-9FEF-078E-2E704EBE9BCC}"/>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93F4E56-422F-F34D-0FFD-9D17D13A17D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E8005E11-D4BF-B362-FA7D-E4B48B69D32A}"/>
                </a:ext>
              </a:extLst>
            </p:cNvPr>
            <p:cNvGrpSpPr/>
            <p:nvPr/>
          </p:nvGrpSpPr>
          <p:grpSpPr>
            <a:xfrm>
              <a:off x="7756813" y="3276183"/>
              <a:ext cx="182132" cy="123482"/>
              <a:chOff x="5181599" y="5334000"/>
              <a:chExt cx="182132" cy="123482"/>
            </a:xfrm>
          </p:grpSpPr>
          <p:cxnSp>
            <p:nvCxnSpPr>
              <p:cNvPr id="57" name="Straight Connector 56">
                <a:extLst>
                  <a:ext uri="{FF2B5EF4-FFF2-40B4-BE49-F238E27FC236}">
                    <a16:creationId xmlns:a16="http://schemas.microsoft.com/office/drawing/2014/main" id="{F7478B4E-0F16-C92C-2C0D-3296A8F994BA}"/>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C67B589-5422-B1F8-8177-477692F967A1}"/>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18DF0A0C-6FE4-351D-6041-18975DFC73C2}"/>
                </a:ext>
              </a:extLst>
            </p:cNvPr>
            <p:cNvGrpSpPr/>
            <p:nvPr/>
          </p:nvGrpSpPr>
          <p:grpSpPr>
            <a:xfrm>
              <a:off x="8153400" y="3680777"/>
              <a:ext cx="182132" cy="123482"/>
              <a:chOff x="5181599" y="5334000"/>
              <a:chExt cx="182132" cy="123482"/>
            </a:xfrm>
          </p:grpSpPr>
          <p:cxnSp>
            <p:nvCxnSpPr>
              <p:cNvPr id="60" name="Straight Connector 59">
                <a:extLst>
                  <a:ext uri="{FF2B5EF4-FFF2-40B4-BE49-F238E27FC236}">
                    <a16:creationId xmlns:a16="http://schemas.microsoft.com/office/drawing/2014/main" id="{6CC60B0C-111C-CABA-6ADB-D64F992A913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3EF6937-7839-33D8-65EB-685D707D5C84}"/>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4A95027F-B001-2F1F-BDA0-09ABAE40CFCD}"/>
                </a:ext>
              </a:extLst>
            </p:cNvPr>
            <p:cNvGrpSpPr/>
            <p:nvPr/>
          </p:nvGrpSpPr>
          <p:grpSpPr>
            <a:xfrm>
              <a:off x="5333999" y="3552065"/>
              <a:ext cx="182132" cy="123482"/>
              <a:chOff x="5181599" y="5334000"/>
              <a:chExt cx="182132" cy="123482"/>
            </a:xfrm>
          </p:grpSpPr>
          <p:cxnSp>
            <p:nvCxnSpPr>
              <p:cNvPr id="63" name="Straight Connector 62">
                <a:extLst>
                  <a:ext uri="{FF2B5EF4-FFF2-40B4-BE49-F238E27FC236}">
                    <a16:creationId xmlns:a16="http://schemas.microsoft.com/office/drawing/2014/main" id="{E5D27ED5-C9DB-DBF9-D090-24DEFF96CC7D}"/>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5F13766-1DFC-71C2-3425-E154DF0EF795}"/>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94700605-5C5C-07CE-BDCE-0B5EA1A964B8}"/>
                </a:ext>
              </a:extLst>
            </p:cNvPr>
            <p:cNvGrpSpPr/>
            <p:nvPr/>
          </p:nvGrpSpPr>
          <p:grpSpPr>
            <a:xfrm>
              <a:off x="8567135" y="3367259"/>
              <a:ext cx="182132" cy="123482"/>
              <a:chOff x="5181599" y="5334000"/>
              <a:chExt cx="182132" cy="123482"/>
            </a:xfrm>
          </p:grpSpPr>
          <p:cxnSp>
            <p:nvCxnSpPr>
              <p:cNvPr id="66" name="Straight Connector 65">
                <a:extLst>
                  <a:ext uri="{FF2B5EF4-FFF2-40B4-BE49-F238E27FC236}">
                    <a16:creationId xmlns:a16="http://schemas.microsoft.com/office/drawing/2014/main" id="{4BB5293E-8BC6-3A11-1DD9-21ED1F6E4813}"/>
                  </a:ext>
                </a:extLst>
              </p:cNvPr>
              <p:cNvCxnSpPr>
                <a:cxnSpLocks/>
              </p:cNvCxnSpPr>
              <p:nvPr/>
            </p:nvCxnSpPr>
            <p:spPr>
              <a:xfrm>
                <a:off x="5181599" y="533400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5277931-B4EA-353C-77C9-E838F4E19262}"/>
                  </a:ext>
                </a:extLst>
              </p:cNvPr>
              <p:cNvCxnSpPr>
                <a:cxnSpLocks/>
              </p:cNvCxnSpPr>
              <p:nvPr/>
            </p:nvCxnSpPr>
            <p:spPr>
              <a:xfrm flipV="1">
                <a:off x="5196295" y="533400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7CA8F96E-3336-83F2-B92D-381B9F9B8E5C}"/>
                </a:ext>
              </a:extLst>
            </p:cNvPr>
            <p:cNvSpPr txBox="1"/>
            <p:nvPr/>
          </p:nvSpPr>
          <p:spPr>
            <a:xfrm>
              <a:off x="6327258" y="5045714"/>
              <a:ext cx="2254573" cy="307777"/>
            </a:xfrm>
            <a:prstGeom prst="rect">
              <a:avLst/>
            </a:prstGeom>
            <a:noFill/>
          </p:spPr>
          <p:txBody>
            <a:bodyPr wrap="square" rtlCol="0">
              <a:spAutoFit/>
            </a:bodyPr>
            <a:lstStyle/>
            <a:p>
              <a:r>
                <a:rPr lang="en-US" sz="1400" dirty="0"/>
                <a:t>Make sure it is a tree!</a:t>
              </a:r>
            </a:p>
          </p:txBody>
        </p:sp>
      </p:grpSp>
      <p:cxnSp>
        <p:nvCxnSpPr>
          <p:cNvPr id="73" name="Straight Connector 72">
            <a:extLst>
              <a:ext uri="{FF2B5EF4-FFF2-40B4-BE49-F238E27FC236}">
                <a16:creationId xmlns:a16="http://schemas.microsoft.com/office/drawing/2014/main" id="{34E007F6-EFC9-1BE6-2862-AB0E2BF38AAD}"/>
              </a:ext>
            </a:extLst>
          </p:cNvPr>
          <p:cNvCxnSpPr>
            <a:cxnSpLocks/>
          </p:cNvCxnSpPr>
          <p:nvPr/>
        </p:nvCxnSpPr>
        <p:spPr>
          <a:xfrm>
            <a:off x="6130122" y="5134439"/>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070B08-D6FB-01C5-A703-DBBBC5CCBBEC}"/>
              </a:ext>
            </a:extLst>
          </p:cNvPr>
          <p:cNvCxnSpPr>
            <a:cxnSpLocks/>
          </p:cNvCxnSpPr>
          <p:nvPr/>
        </p:nvCxnSpPr>
        <p:spPr>
          <a:xfrm flipV="1">
            <a:off x="6144818" y="5134439"/>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5B3088D-F5DE-A85D-F249-0099FD80A317}"/>
              </a:ext>
            </a:extLst>
          </p:cNvPr>
          <p:cNvCxnSpPr>
            <a:cxnSpLocks/>
          </p:cNvCxnSpPr>
          <p:nvPr/>
        </p:nvCxnSpPr>
        <p:spPr>
          <a:xfrm>
            <a:off x="6865877" y="3925250"/>
            <a:ext cx="182132"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FDFA5FC-69F8-9CBF-2459-3F6B7F81DD4C}"/>
              </a:ext>
            </a:extLst>
          </p:cNvPr>
          <p:cNvCxnSpPr>
            <a:cxnSpLocks/>
          </p:cNvCxnSpPr>
          <p:nvPr/>
        </p:nvCxnSpPr>
        <p:spPr>
          <a:xfrm flipV="1">
            <a:off x="6880573" y="3925250"/>
            <a:ext cx="167436" cy="12348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68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BAAA905-860A-94E6-E3CF-51870995A788}"/>
                  </a:ext>
                </a:extLst>
              </p:cNvPr>
              <p:cNvSpPr txBox="1"/>
              <p:nvPr/>
            </p:nvSpPr>
            <p:spPr>
              <a:xfrm>
                <a:off x="646942" y="4428647"/>
                <a:ext cx="1143000" cy="9233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 =</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𝑑</m:t>
                      </m:r>
                      <m:r>
                        <a:rPr lang="en-US" b="0" i="1" smtClean="0">
                          <a:latin typeface="Cambria Math" panose="02040503050406030204" pitchFamily="18" charset="0"/>
                        </a:rPr>
                        <m:t> =</m:t>
                      </m:r>
                    </m:oMath>
                  </m:oMathPara>
                </a14:m>
                <a:endParaRPr lang="en-US" dirty="0"/>
              </a:p>
            </p:txBody>
          </p:sp>
        </mc:Choice>
        <mc:Fallback xmlns="">
          <p:sp>
            <p:nvSpPr>
              <p:cNvPr id="3" name="TextBox 2">
                <a:extLst>
                  <a:ext uri="{FF2B5EF4-FFF2-40B4-BE49-F238E27FC236}">
                    <a16:creationId xmlns:a16="http://schemas.microsoft.com/office/drawing/2014/main" id="{9BAAA905-860A-94E6-E3CF-51870995A788}"/>
                  </a:ext>
                </a:extLst>
              </p:cNvPr>
              <p:cNvSpPr txBox="1">
                <a:spLocks noRot="1" noChangeAspect="1" noMove="1" noResize="1" noEditPoints="1" noAdjustHandles="1" noChangeArrowheads="1" noChangeShapeType="1" noTextEdit="1"/>
              </p:cNvSpPr>
              <p:nvPr/>
            </p:nvSpPr>
            <p:spPr>
              <a:xfrm>
                <a:off x="646942" y="4428647"/>
                <a:ext cx="1143000" cy="92333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E7B21E8-57C0-5AD0-E7B5-27323CF7027D}"/>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0" name="Rectangle 9">
                <a:extLst>
                  <a:ext uri="{FF2B5EF4-FFF2-40B4-BE49-F238E27FC236}">
                    <a16:creationId xmlns:a16="http://schemas.microsoft.com/office/drawing/2014/main" id="{EE7B21E8-57C0-5AD0-E7B5-27323CF7027D}"/>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p:spTree>
    <p:extLst>
      <p:ext uri="{BB962C8B-B14F-4D97-AF65-F5344CB8AC3E}">
        <p14:creationId xmlns:p14="http://schemas.microsoft.com/office/powerpoint/2010/main" val="41850644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1336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39089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1336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39089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1336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39089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1336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39089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a:t>
            </a:r>
            <a:br>
              <a:rPr lang="en-US" sz="3000" dirty="0"/>
            </a:br>
            <a:r>
              <a:rPr lang="en-US" sz="3000" dirty="0"/>
              <a:t>Search Complexity?</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3434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84B0078-B220-5B9D-D9C6-448A9B7D1D41}"/>
                  </a:ext>
                </a:extLst>
              </p:cNvPr>
              <p:cNvSpPr txBox="1"/>
              <p:nvPr/>
            </p:nvSpPr>
            <p:spPr>
              <a:xfrm>
                <a:off x="879387" y="4329545"/>
                <a:ext cx="1702373" cy="1538883"/>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longest path to the goal or a dead end (bounded by </a:t>
                </a:r>
                <a14:m>
                  <m:oMath xmlns:m="http://schemas.openxmlformats.org/officeDocument/2006/math">
                    <m:r>
                      <a:rPr lang="en-US" sz="1200" b="0" i="1" dirty="0" smtClean="0">
                        <a:latin typeface="Cambria Math" panose="02040503050406030204" pitchFamily="18" charset="0"/>
                      </a:rPr>
                      <m:t>𝑥</m:t>
                    </m:r>
                    <m:r>
                      <a:rPr lang="en-US" sz="1200" b="0" i="1" dirty="0" smtClean="0">
                        <a:latin typeface="Cambria Math" panose="02040503050406030204" pitchFamily="18" charset="0"/>
                      </a:rPr>
                      <m:t>×</m:t>
                    </m:r>
                    <m:r>
                      <a:rPr lang="en-US" sz="1200" b="0" i="1" dirty="0" smtClean="0">
                        <a:latin typeface="Cambria Math" panose="02040503050406030204" pitchFamily="18" charset="0"/>
                      </a:rPr>
                      <m:t>𝑦</m:t>
                    </m:r>
                  </m:oMath>
                </a14:m>
                <a:r>
                  <a:rPr lang="en-US" sz="1200" b="0" dirty="0"/>
                  <a:t>)</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shortest path to the goal (bounded by </a:t>
                </a:r>
                <a14:m>
                  <m:oMath xmlns:m="http://schemas.openxmlformats.org/officeDocument/2006/math">
                    <m:r>
                      <a:rPr lang="en-US" sz="1200" i="1" dirty="0">
                        <a:latin typeface="Cambria Math" panose="02040503050406030204" pitchFamily="18" charset="0"/>
                      </a:rPr>
                      <m:t>𝑥</m:t>
                    </m:r>
                    <m:r>
                      <a:rPr lang="en-US" sz="1200" i="1" dirty="0">
                        <a:latin typeface="Cambria Math" panose="02040503050406030204" pitchFamily="18" charset="0"/>
                      </a:rPr>
                      <m:t>×</m:t>
                    </m:r>
                    <m:r>
                      <a:rPr lang="en-US" sz="1200" i="1" dirty="0">
                        <a:latin typeface="Cambria Math" panose="02040503050406030204" pitchFamily="18" charset="0"/>
                      </a:rPr>
                      <m:t>𝑦</m:t>
                    </m:r>
                  </m:oMath>
                </a14:m>
                <a:r>
                  <a:rPr lang="en-US" sz="1200" dirty="0"/>
                  <a:t>)</a:t>
                </a:r>
              </a:p>
            </p:txBody>
          </p:sp>
        </mc:Choice>
        <mc:Fallback xmlns="">
          <p:sp>
            <p:nvSpPr>
              <p:cNvPr id="14" name="TextBox 13">
                <a:extLst>
                  <a:ext uri="{FF2B5EF4-FFF2-40B4-BE49-F238E27FC236}">
                    <a16:creationId xmlns:a16="http://schemas.microsoft.com/office/drawing/2014/main" id="{684B0078-B220-5B9D-D9C6-448A9B7D1D41}"/>
                  </a:ext>
                </a:extLst>
              </p:cNvPr>
              <p:cNvSpPr txBox="1">
                <a:spLocks noRot="1" noChangeAspect="1" noMove="1" noResize="1" noEditPoints="1" noAdjustHandles="1" noChangeArrowheads="1" noChangeShapeType="1" noTextEdit="1"/>
              </p:cNvSpPr>
              <p:nvPr/>
            </p:nvSpPr>
            <p:spPr>
              <a:xfrm>
                <a:off x="879387" y="4329545"/>
                <a:ext cx="1702373" cy="1538883"/>
              </a:xfrm>
              <a:prstGeom prst="rect">
                <a:avLst/>
              </a:prstGeom>
              <a:blipFill>
                <a:blip r:embed="rId7"/>
                <a:stretch>
                  <a:fillRect r="-714" b="-1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AC0A6CC-6376-B0F7-C367-66E0CD02877C}"/>
                  </a:ext>
                </a:extLst>
              </p:cNvPr>
              <p:cNvSpPr/>
              <p:nvPr/>
            </p:nvSpPr>
            <p:spPr>
              <a:xfrm>
                <a:off x="5867400" y="607328"/>
                <a:ext cx="2514600" cy="67403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nSpc>
                    <a:spcPct val="90000"/>
                  </a:lnSpc>
                </a:pPr>
                <a14:m>
                  <m:oMath xmlns:m="http://schemas.openxmlformats.org/officeDocument/2006/math">
                    <m:r>
                      <a:rPr lang="en-US" sz="1400" i="1" dirty="0" smtClean="0">
                        <a:latin typeface="Cambria Math" panose="02040503050406030204" pitchFamily="18" charset="0"/>
                      </a:rPr>
                      <m:t>𝑏</m:t>
                    </m:r>
                  </m:oMath>
                </a14:m>
                <a:r>
                  <a:rPr lang="en-US" sz="1400" i="1" dirty="0"/>
                  <a:t>:</a:t>
                </a:r>
                <a:r>
                  <a:rPr lang="en-US" sz="1400" dirty="0"/>
                  <a:t> maximum branching factor</a:t>
                </a:r>
                <a:endParaRPr lang="en-US" sz="1400" i="1" dirty="0"/>
              </a:p>
              <a:p>
                <a:pPr>
                  <a:lnSpc>
                    <a:spcPct val="90000"/>
                  </a:lnSpc>
                </a:pPr>
                <a14:m>
                  <m:oMath xmlns:m="http://schemas.openxmlformats.org/officeDocument/2006/math">
                    <m:r>
                      <a:rPr lang="en-US" sz="1400" i="1" dirty="0" smtClean="0">
                        <a:latin typeface="Cambria Math" panose="02040503050406030204" pitchFamily="18" charset="0"/>
                      </a:rPr>
                      <m:t>𝑚</m:t>
                    </m:r>
                  </m:oMath>
                </a14:m>
                <a:r>
                  <a:rPr lang="en-US" sz="1400" i="1" dirty="0"/>
                  <a:t>: </a:t>
                </a:r>
                <a:r>
                  <a:rPr lang="en-US" sz="1400" dirty="0"/>
                  <a:t>max. depth of tree</a:t>
                </a:r>
              </a:p>
              <a:p>
                <a:pPr>
                  <a:lnSpc>
                    <a:spcPct val="90000"/>
                  </a:lnSpc>
                </a:pPr>
                <a14:m>
                  <m:oMath xmlns:m="http://schemas.openxmlformats.org/officeDocument/2006/math">
                    <m:r>
                      <a:rPr lang="en-US" sz="1400" i="1" dirty="0" smtClean="0">
                        <a:latin typeface="Cambria Math" panose="02040503050406030204" pitchFamily="18" charset="0"/>
                      </a:rPr>
                      <m:t>𝑑</m:t>
                    </m:r>
                  </m:oMath>
                </a14:m>
                <a:r>
                  <a:rPr lang="en-US" sz="1400" i="1" dirty="0"/>
                  <a:t>: </a:t>
                </a:r>
                <a:r>
                  <a:rPr lang="en-US" sz="1400" dirty="0"/>
                  <a:t>depth of the optimal solution</a:t>
                </a:r>
              </a:p>
            </p:txBody>
          </p:sp>
        </mc:Choice>
        <mc:Fallback xmlns="">
          <p:sp>
            <p:nvSpPr>
              <p:cNvPr id="18" name="Rectangle 17">
                <a:extLst>
                  <a:ext uri="{FF2B5EF4-FFF2-40B4-BE49-F238E27FC236}">
                    <a16:creationId xmlns:a16="http://schemas.microsoft.com/office/drawing/2014/main" id="{9AC0A6CC-6376-B0F7-C367-66E0CD02877C}"/>
                  </a:ext>
                </a:extLst>
              </p:cNvPr>
              <p:cNvSpPr>
                <a:spLocks noRot="1" noChangeAspect="1" noMove="1" noResize="1" noEditPoints="1" noAdjustHandles="1" noChangeArrowheads="1" noChangeShapeType="1" noTextEdit="1"/>
              </p:cNvSpPr>
              <p:nvPr/>
            </p:nvSpPr>
            <p:spPr>
              <a:xfrm>
                <a:off x="5867400" y="607328"/>
                <a:ext cx="2514600" cy="674031"/>
              </a:xfrm>
              <a:prstGeom prst="rect">
                <a:avLst/>
              </a:prstGeom>
              <a:blipFill>
                <a:blip r:embed="rId8"/>
                <a:stretch>
                  <a:fillRect t="-3571" b="-80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631E8F9-1073-FF1A-EDB4-BCE6243CB0B3}"/>
                  </a:ext>
                </a:extLst>
              </p:cNvPr>
              <p:cNvSpPr txBox="1"/>
              <p:nvPr/>
            </p:nvSpPr>
            <p:spPr>
              <a:xfrm>
                <a:off x="2779407" y="4329544"/>
                <a:ext cx="1702373" cy="1577611"/>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m:t>
                    </m:r>
                  </m:oMath>
                </a14:m>
                <a:r>
                  <a:rPr lang="en-US" sz="1200" b="0" i="1" dirty="0">
                    <a:latin typeface="Cambria Math" panose="02040503050406030204" pitchFamily="18" charset="0"/>
                  </a:rPr>
                  <a:t> </a:t>
                </a:r>
                <a:r>
                  <a:rPr lang="en-US" sz="1200" dirty="0"/>
                  <a:t>? What are the actions? Moving one Queen: </a:t>
                </a:r>
                <a14:m>
                  <m:oMath xmlns:m="http://schemas.openxmlformats.org/officeDocument/2006/math">
                    <m:r>
                      <a:rPr lang="en-US" sz="1100" i="1" dirty="0" smtClean="0">
                        <a:latin typeface="Cambria Math" panose="02040503050406030204" pitchFamily="18" charset="0"/>
                      </a:rPr>
                      <m:t>64−7=57</m:t>
                    </m:r>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We may have to try all: </a:t>
                </a:r>
                <a14:m>
                  <m:oMath xmlns:m="http://schemas.openxmlformats.org/officeDocument/2006/math">
                    <m:d>
                      <m:dPr>
                        <m:ctrlPr>
                          <a:rPr lang="en-US" sz="1200" i="1">
                            <a:latin typeface="Cambria Math" panose="02040503050406030204" pitchFamily="18" charset="0"/>
                          </a:rPr>
                        </m:ctrlPr>
                      </m:dPr>
                      <m:e>
                        <m:f>
                          <m:fPr>
                            <m:type m:val="noBar"/>
                            <m:ctrlPr>
                              <a:rPr lang="en-US" sz="1200" i="1">
                                <a:latin typeface="Cambria Math" panose="02040503050406030204" pitchFamily="18" charset="0"/>
                              </a:rPr>
                            </m:ctrlPr>
                          </m:fPr>
                          <m:num>
                            <m:r>
                              <a:rPr lang="en-US" sz="1200" i="1">
                                <a:latin typeface="Cambria Math" panose="02040503050406030204" pitchFamily="18" charset="0"/>
                              </a:rPr>
                              <m:t>64</m:t>
                            </m:r>
                          </m:num>
                          <m:den>
                            <m:r>
                              <a:rPr lang="en-US" sz="1200" i="1">
                                <a:latin typeface="Cambria Math" panose="02040503050406030204" pitchFamily="18" charset="0"/>
                              </a:rPr>
                              <m:t>8</m:t>
                            </m:r>
                          </m:den>
                        </m:f>
                      </m:e>
                    </m:d>
                    <m:r>
                      <a:rPr lang="en-US" sz="1200" i="1">
                        <a:latin typeface="Cambria Math" panose="02040503050406030204" pitchFamily="18" charset="0"/>
                      </a:rPr>
                      <m:t>≈4.4×</m:t>
                    </m:r>
                    <m:sSup>
                      <m:sSupPr>
                        <m:ctrlPr>
                          <a:rPr lang="en-US" sz="1200" i="1">
                            <a:latin typeface="Cambria Math" panose="02040503050406030204" pitchFamily="18" charset="0"/>
                          </a:rPr>
                        </m:ctrlPr>
                      </m:sSupPr>
                      <m:e>
                        <m:r>
                          <a:rPr lang="en-US" sz="1200" i="1">
                            <a:latin typeface="Cambria Math" panose="02040503050406030204" pitchFamily="18" charset="0"/>
                          </a:rPr>
                          <m:t>10</m:t>
                        </m:r>
                      </m:e>
                      <m:sup>
                        <m:r>
                          <a:rPr lang="en-US" sz="1200" i="1">
                            <a:latin typeface="Cambria Math" panose="02040503050406030204" pitchFamily="18" charset="0"/>
                          </a:rPr>
                          <m:t>9</m:t>
                        </m:r>
                      </m:sup>
                    </m:sSup>
                  </m:oMath>
                </a14:m>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move each queen in the right spot = 8</a:t>
                </a:r>
              </a:p>
            </p:txBody>
          </p:sp>
        </mc:Choice>
        <mc:Fallback xmlns="">
          <p:sp>
            <p:nvSpPr>
              <p:cNvPr id="19" name="TextBox 18">
                <a:extLst>
                  <a:ext uri="{FF2B5EF4-FFF2-40B4-BE49-F238E27FC236}">
                    <a16:creationId xmlns:a16="http://schemas.microsoft.com/office/drawing/2014/main" id="{8631E8F9-1073-FF1A-EDB4-BCE6243CB0B3}"/>
                  </a:ext>
                </a:extLst>
              </p:cNvPr>
              <p:cNvSpPr txBox="1">
                <a:spLocks noRot="1" noChangeAspect="1" noMove="1" noResize="1" noEditPoints="1" noAdjustHandles="1" noChangeArrowheads="1" noChangeShapeType="1" noTextEdit="1"/>
              </p:cNvSpPr>
              <p:nvPr/>
            </p:nvSpPr>
            <p:spPr>
              <a:xfrm>
                <a:off x="2779407" y="4329544"/>
                <a:ext cx="1702373" cy="1577611"/>
              </a:xfrm>
              <a:prstGeom prst="rect">
                <a:avLst/>
              </a:prstGeom>
              <a:blipFill>
                <a:blip r:embed="rId9"/>
                <a:stretch>
                  <a:fillRect l="-358" b="-2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6E0F7A5-7640-A82C-C1F5-61327201BE17}"/>
                  </a:ext>
                </a:extLst>
              </p:cNvPr>
              <p:cNvSpPr txBox="1"/>
              <p:nvPr/>
            </p:nvSpPr>
            <p:spPr>
              <a:xfrm>
                <a:off x="4589862" y="4304606"/>
                <a:ext cx="1702373" cy="984885"/>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=4</m:t>
                    </m:r>
                  </m:oMath>
                </a14:m>
                <a:r>
                  <a:rPr lang="en-US" sz="1200" b="0" dirty="0"/>
                  <a:t> actions to move the empty tile.</a:t>
                </a:r>
                <a:endParaRPr lang="en-US" sz="1200" b="0" i="1" dirty="0">
                  <a:latin typeface="Cambria Math" panose="02040503050406030204" pitchFamily="18" charset="0"/>
                </a:endParaRPr>
              </a:p>
              <a:p>
                <a:pPr indent="-457200">
                  <a:spcBef>
                    <a:spcPts val="600"/>
                  </a:spcBef>
                </a:pPr>
                <a14:m>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m:t>
                    </m:r>
                  </m:oMath>
                </a14:m>
                <a:r>
                  <a:rPr lang="en-US" sz="1200" b="0" dirty="0"/>
                  <a:t> Try all </a:t>
                </a:r>
                <a14:m>
                  <m:oMath xmlns:m="http://schemas.openxmlformats.org/officeDocument/2006/math">
                    <m:r>
                      <a:rPr lang="en-US" sz="1200" b="0" i="1" dirty="0" smtClean="0">
                        <a:latin typeface="Cambria Math" panose="02040503050406030204" pitchFamily="18" charset="0"/>
                      </a:rPr>
                      <m:t>𝑂</m:t>
                    </m:r>
                    <m:r>
                      <a:rPr lang="en-US" sz="1200" b="0" i="1" dirty="0" smtClean="0">
                        <a:latin typeface="Cambria Math" panose="02040503050406030204" pitchFamily="18" charset="0"/>
                      </a:rPr>
                      <m:t>(9!) </m:t>
                    </m:r>
                  </m:oMath>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m:t>
                    </m:r>
                  </m:oMath>
                </a14:m>
                <a:r>
                  <a:rPr lang="en-US" sz="1200" dirty="0"/>
                  <a:t> ???</a:t>
                </a:r>
              </a:p>
            </p:txBody>
          </p:sp>
        </mc:Choice>
        <mc:Fallback xmlns="">
          <p:sp>
            <p:nvSpPr>
              <p:cNvPr id="20" name="TextBox 19">
                <a:extLst>
                  <a:ext uri="{FF2B5EF4-FFF2-40B4-BE49-F238E27FC236}">
                    <a16:creationId xmlns:a16="http://schemas.microsoft.com/office/drawing/2014/main" id="{96E0F7A5-7640-A82C-C1F5-61327201BE17}"/>
                  </a:ext>
                </a:extLst>
              </p:cNvPr>
              <p:cNvSpPr txBox="1">
                <a:spLocks noRot="1" noChangeAspect="1" noMove="1" noResize="1" noEditPoints="1" noAdjustHandles="1" noChangeArrowheads="1" noChangeShapeType="1" noTextEdit="1"/>
              </p:cNvSpPr>
              <p:nvPr/>
            </p:nvSpPr>
            <p:spPr>
              <a:xfrm>
                <a:off x="4589862" y="4304606"/>
                <a:ext cx="1702373" cy="984885"/>
              </a:xfrm>
              <a:prstGeom prst="rect">
                <a:avLst/>
              </a:prstGeom>
              <a:blipFill>
                <a:blip r:embed="rId10"/>
                <a:stretch>
                  <a:fillRect l="-358"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376000C-EFEB-4AAB-EC0B-1DEC37DB63B2}"/>
                  </a:ext>
                </a:extLst>
              </p:cNvPr>
              <p:cNvSpPr txBox="1"/>
              <p:nvPr/>
            </p:nvSpPr>
            <p:spPr>
              <a:xfrm>
                <a:off x="6514017" y="4311533"/>
                <a:ext cx="1702373" cy="1092607"/>
              </a:xfrm>
              <a:prstGeom prst="rect">
                <a:avLst/>
              </a:prstGeom>
              <a:noFill/>
            </p:spPr>
            <p:txBody>
              <a:bodyPr wrap="square" rtlCol="0">
                <a:spAutoFit/>
              </a:bodyPr>
              <a:lstStyle/>
              <a:p>
                <a:pPr indent="-457200">
                  <a:spcBef>
                    <a:spcPts val="600"/>
                  </a:spcBef>
                </a:pPr>
                <a14:m>
                  <m:oMath xmlns:m="http://schemas.openxmlformats.org/officeDocument/2006/math">
                    <m:r>
                      <a:rPr lang="en-US" sz="1200" b="0" i="1" smtClean="0">
                        <a:latin typeface="Cambria Math" panose="02040503050406030204" pitchFamily="18" charset="0"/>
                      </a:rPr>
                      <m:t>𝑏</m:t>
                    </m:r>
                    <m:r>
                      <a:rPr lang="en-US" sz="1200" b="0" i="1" smtClean="0">
                        <a:latin typeface="Cambria Math" panose="02040503050406030204" pitchFamily="18" charset="0"/>
                      </a:rPr>
                      <m:t> =9</m:t>
                    </m:r>
                  </m:oMath>
                </a14:m>
                <a:r>
                  <a:rPr lang="en-US" sz="1200" b="0" dirty="0"/>
                  <a:t> actions for the first move.</a:t>
                </a:r>
                <a:endParaRPr lang="en-US" sz="1200" b="0" i="1" dirty="0">
                  <a:latin typeface="Cambria Math" panose="02040503050406030204" pitchFamily="18" charset="0"/>
                </a:endParaRPr>
              </a:p>
              <a:p>
                <a:pPr indent="-457200">
                  <a:spcBef>
                    <a:spcPts val="600"/>
                  </a:spcBef>
                </a:pPr>
                <a14:m>
                  <m:oMathPara xmlns:m="http://schemas.openxmlformats.org/officeDocument/2006/math">
                    <m:oMathParaPr>
                      <m:jc m:val="left"/>
                    </m:oMathParaPr>
                    <m:oMath xmlns:m="http://schemas.openxmlformats.org/officeDocument/2006/math">
                      <m:r>
                        <a:rPr lang="en-US" sz="1200" b="0" i="1" smtClean="0">
                          <a:latin typeface="Cambria Math" panose="02040503050406030204" pitchFamily="18" charset="0"/>
                        </a:rPr>
                        <m:t>𝑚</m:t>
                      </m:r>
                      <m:r>
                        <a:rPr lang="en-US" sz="1200" b="0" i="1" smtClean="0">
                          <a:latin typeface="Cambria Math" panose="02040503050406030204" pitchFamily="18" charset="0"/>
                        </a:rPr>
                        <m:t>=9</m:t>
                      </m:r>
                    </m:oMath>
                  </m:oMathPara>
                </a14:m>
                <a:endParaRPr lang="en-US" sz="1200" b="0" dirty="0"/>
              </a:p>
              <a:p>
                <a:pPr indent="-457200">
                  <a:spcBef>
                    <a:spcPts val="600"/>
                  </a:spcBef>
                </a:pPr>
                <a14:m>
                  <m:oMath xmlns:m="http://schemas.openxmlformats.org/officeDocument/2006/math">
                    <m:r>
                      <a:rPr lang="en-US" sz="1200" b="0" i="1" smtClean="0">
                        <a:latin typeface="Cambria Math" panose="02040503050406030204" pitchFamily="18" charset="0"/>
                      </a:rPr>
                      <m:t>𝑑</m:t>
                    </m:r>
                    <m:r>
                      <a:rPr lang="en-US" sz="1200" b="0" i="1" smtClean="0">
                        <a:latin typeface="Cambria Math" panose="02040503050406030204" pitchFamily="18" charset="0"/>
                      </a:rPr>
                      <m:t> =9</m:t>
                    </m:r>
                  </m:oMath>
                </a14:m>
                <a:r>
                  <a:rPr lang="en-US" sz="1200" dirty="0"/>
                  <a:t> (if both play optimal)</a:t>
                </a:r>
              </a:p>
            </p:txBody>
          </p:sp>
        </mc:Choice>
        <mc:Fallback xmlns="">
          <p:sp>
            <p:nvSpPr>
              <p:cNvPr id="21" name="TextBox 20">
                <a:extLst>
                  <a:ext uri="{FF2B5EF4-FFF2-40B4-BE49-F238E27FC236}">
                    <a16:creationId xmlns:a16="http://schemas.microsoft.com/office/drawing/2014/main" id="{F376000C-EFEB-4AAB-EC0B-1DEC37DB63B2}"/>
                  </a:ext>
                </a:extLst>
              </p:cNvPr>
              <p:cNvSpPr txBox="1">
                <a:spLocks noRot="1" noChangeAspect="1" noMove="1" noResize="1" noEditPoints="1" noAdjustHandles="1" noChangeArrowheads="1" noChangeShapeType="1" noTextEdit="1"/>
              </p:cNvSpPr>
              <p:nvPr/>
            </p:nvSpPr>
            <p:spPr>
              <a:xfrm>
                <a:off x="6514017" y="4311533"/>
                <a:ext cx="1702373" cy="1092607"/>
              </a:xfrm>
              <a:prstGeom prst="rect">
                <a:avLst/>
              </a:prstGeom>
              <a:blipFill>
                <a:blip r:embed="rId11"/>
                <a:stretch>
                  <a:fillRect l="-358" b="-3333"/>
                </a:stretch>
              </a:blipFill>
            </p:spPr>
            <p:txBody>
              <a:bodyPr/>
              <a:lstStyle/>
              <a:p>
                <a:r>
                  <a:rPr lang="en-US">
                    <a:noFill/>
                  </a:rPr>
                  <a:t> </a:t>
                </a:r>
              </a:p>
            </p:txBody>
          </p:sp>
        </mc:Fallback>
      </mc:AlternateContent>
    </p:spTree>
    <p:extLst>
      <p:ext uri="{BB962C8B-B14F-4D97-AF65-F5344CB8AC3E}">
        <p14:creationId xmlns:p14="http://schemas.microsoft.com/office/powerpoint/2010/main" val="233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088059E6-D753-634D-91CF-99F459E33810}"/>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Breadth-First Search</a:t>
            </a:r>
            <a:endParaRPr lang="en-US" sz="2400" dirty="0"/>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algorithm/planning agent is </a:t>
            </a:r>
            <a:r>
              <a:rPr lang="en-US" b="1" dirty="0">
                <a:solidFill>
                  <a:srgbClr val="FF0000"/>
                </a:solidFill>
              </a:rPr>
              <a:t>not provided with information about how close a state is to the goal state</a:t>
            </a:r>
            <a:r>
              <a:rPr lang="en-US" dirty="0"/>
              <a:t>. </a:t>
            </a:r>
          </a:p>
          <a:p>
            <a:pPr marL="0" indent="0">
              <a:buNone/>
            </a:pPr>
            <a:endParaRPr lang="en-US" dirty="0"/>
          </a:p>
          <a:p>
            <a:pPr marL="0" indent="0">
              <a:buNone/>
            </a:pPr>
            <a:r>
              <a:rPr lang="en-US" dirty="0"/>
              <a:t>It only uses the labels of the </a:t>
            </a:r>
            <a:r>
              <a:rPr lang="en-US" b="1" dirty="0"/>
              <a:t>atomic states </a:t>
            </a:r>
            <a:r>
              <a:rPr lang="en-US" dirty="0"/>
              <a:t>and the transition function.</a:t>
            </a:r>
          </a:p>
          <a:p>
            <a:pPr marL="0" indent="0">
              <a:buNone/>
            </a:pPr>
            <a:endParaRPr lang="en-US" dirty="0"/>
          </a:p>
          <a:p>
            <a:pPr marL="0" indent="0">
              <a:buNone/>
            </a:pPr>
            <a:r>
              <a:rPr lang="en-US" dirty="0"/>
              <a:t>It blindly searches, following a simple strategy, until it reaches the goal state.</a:t>
            </a:r>
          </a:p>
          <a:p>
            <a:endParaRPr lang="en-US" dirty="0"/>
          </a:p>
          <a:p>
            <a:pPr marL="0" indent="0">
              <a:buNone/>
            </a:pPr>
            <a:r>
              <a:rPr lang="en-US" dirty="0"/>
              <a:t>Search strategies:</a:t>
            </a:r>
          </a:p>
          <a:p>
            <a:pPr lvl="1"/>
            <a:r>
              <a:rPr lang="en-US" b="1" dirty="0"/>
              <a:t>Breadth-first search strategy</a:t>
            </a:r>
            <a:r>
              <a:rPr lang="en-US" dirty="0"/>
              <a:t>: BFS and uniform-cost search</a:t>
            </a:r>
          </a:p>
          <a:p>
            <a:pPr lvl="1"/>
            <a:r>
              <a:rPr lang="en-US" b="1" dirty="0"/>
              <a:t>Depth-first search strategy</a:t>
            </a:r>
            <a:r>
              <a:rPr lang="en-US" dirty="0"/>
              <a:t>: DFS and Iterative deepening search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381000" y="4731922"/>
            <a:ext cx="8382000" cy="175432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and redundant path checking).</a:t>
            </a:r>
          </a:p>
          <a:p>
            <a:pPr marL="285750" indent="-285750">
              <a:buFont typeface="Arial" panose="020B0604020202020204" pitchFamily="34" charset="0"/>
              <a:buChar char="•"/>
            </a:pPr>
            <a:r>
              <a:rPr lang="en-US" dirty="0"/>
              <a:t>Builds a</a:t>
            </a:r>
            <a:r>
              <a:rPr lang="en-US" b="1" dirty="0"/>
              <a:t> complete tree </a:t>
            </a:r>
            <a:r>
              <a:rPr lang="en-US" dirty="0"/>
              <a:t>with links between parent and child.</a:t>
            </a:r>
            <a:endParaRPr lang="en-US" b="1" dirty="0"/>
          </a:p>
        </p:txBody>
      </p:sp>
    </p:spTree>
    <p:extLst>
      <p:ext uri="{BB962C8B-B14F-4D97-AF65-F5344CB8AC3E}">
        <p14:creationId xmlns:p14="http://schemas.microsoft.com/office/powerpoint/2010/main" val="346095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Breadth-First Search </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37</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214168"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other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frontier.</a:t>
            </a:r>
          </a:p>
        </p:txBody>
      </p:sp>
      <p:sp>
        <p:nvSpPr>
          <p:cNvPr id="3" name="Rectangle 2">
            <a:extLst>
              <a:ext uri="{FF2B5EF4-FFF2-40B4-BE49-F238E27FC236}">
                <a16:creationId xmlns:a16="http://schemas.microsoft.com/office/drawing/2014/main" id="{0DDCC928-4A9A-518D-B6BC-328D34F5733A}"/>
              </a:ext>
            </a:extLst>
          </p:cNvPr>
          <p:cNvSpPr/>
          <p:nvPr/>
        </p:nvSpPr>
        <p:spPr>
          <a:xfrm>
            <a:off x="1981200" y="29718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AB171C3-3A9B-9667-057E-94FE0D6C84FD}"/>
              </a:ext>
            </a:extLst>
          </p:cNvPr>
          <p:cNvSpPr/>
          <p:nvPr/>
        </p:nvSpPr>
        <p:spPr>
          <a:xfrm>
            <a:off x="2438400" y="4670579"/>
            <a:ext cx="762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2106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1492305"/>
          </a:xfrm>
        </p:spPr>
        <p:txBody>
          <a:bodyPr>
            <a:normAutofit/>
          </a:bodyPr>
          <a:lstStyle/>
          <a:p>
            <a:r>
              <a:rPr lang="en-US" dirty="0"/>
              <a:t>AI tree search creates the search tree while searching.</a:t>
            </a:r>
          </a:p>
          <a:p>
            <a:r>
              <a:rPr lang="en-US" dirty="0"/>
              <a:t>The EXPAND function tries all available actions in the current node/state using the transition function (RESULTS). It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413695" y="3866457"/>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509330" y="3352800"/>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819650" y="4219851"/>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Time and Space Complexity </a:t>
            </a:r>
            <a:br>
              <a:rPr lang="en-US" dirty="0"/>
            </a:br>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38905" y="5649371"/>
                <a:ext cx="7886700" cy="1003063"/>
              </a:xfrm>
            </p:spPr>
            <p:txBody>
              <a:bodyPr>
                <a:normAutofit/>
              </a:bodyPr>
              <a:lstStyle/>
              <a:p>
                <a:pPr marL="0" indent="0">
                  <a:buNone/>
                </a:pPr>
                <a:r>
                  <a:rPr lang="en-US" sz="2000" dirty="0"/>
                  <a:t>All paths to the depth of the goal are expanded. The search tree size is</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1 +</m:t>
                      </m:r>
                      <m:r>
                        <a:rPr lang="en-US" b="0" i="1" dirty="0" smtClean="0">
                          <a:latin typeface="Cambria Math" panose="02040503050406030204" pitchFamily="18" charset="0"/>
                        </a:rPr>
                        <m:t>𝑏</m:t>
                      </m:r>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2</m:t>
                          </m:r>
                        </m:sup>
                      </m:sSup>
                      <m:r>
                        <a:rPr lang="en-US" b="0" i="1" dirty="0" smtClean="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𝑏</m:t>
                          </m:r>
                        </m:e>
                        <m:sup>
                          <m:r>
                            <a:rPr lang="en-US" b="0" i="1" dirty="0" smtClean="0">
                              <a:latin typeface="Cambria Math" panose="02040503050406030204" pitchFamily="18" charset="0"/>
                            </a:rPr>
                            <m:t>𝑑</m:t>
                          </m:r>
                        </m:sup>
                      </m:sSup>
                      <m:r>
                        <a:rPr lang="en-US" b="0" i="1" dirty="0" smtClean="0">
                          <a:latin typeface="Cambria Math" panose="02040503050406030204" pitchFamily="18" charset="0"/>
                        </a:rPr>
                        <m:t>⇒</m:t>
                      </m:r>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m:oMathPara>
                </a14:m>
                <a:endParaRPr lang="en-US" sz="2000" dirty="0"/>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38905" y="5649371"/>
                <a:ext cx="7886700" cy="1003063"/>
              </a:xfrm>
              <a:blipFill>
                <a:blip r:embed="rId3"/>
                <a:stretch>
                  <a:fillRect l="-850" t="-6707"/>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29764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2851666"/>
            <a:ext cx="707245" cy="369332"/>
          </a:xfrm>
          <a:prstGeom prst="rect">
            <a:avLst/>
          </a:prstGeom>
          <a:noFill/>
        </p:spPr>
        <p:txBody>
          <a:bodyPr wrap="none" rtlCol="0">
            <a:spAutoFit/>
          </a:bodyPr>
          <a:lstStyle/>
          <a:p>
            <a:r>
              <a:rPr lang="en-US" dirty="0"/>
              <a:t>m = 3</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17526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16764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286000"/>
            <a:ext cx="1260949" cy="369332"/>
          </a:xfrm>
          <a:prstGeom prst="rect">
            <a:avLst/>
          </a:prstGeom>
          <a:noFill/>
        </p:spPr>
        <p:txBody>
          <a:bodyPr wrap="square" rtlCol="0">
            <a:spAutoFit/>
          </a:bodyPr>
          <a:lstStyle/>
          <a:p>
            <a:r>
              <a:rPr lang="en-US" dirty="0"/>
              <a:t>d = 1</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24137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18288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3028009" y="464586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48" idx="3"/>
            <a:endCxn id="52" idx="7"/>
          </p:cNvCxnSpPr>
          <p:nvPr/>
        </p:nvCxnSpPr>
        <p:spPr>
          <a:xfrm flipH="1">
            <a:off x="3408697" y="4170321"/>
            <a:ext cx="520886" cy="54085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3467877" y="4607808"/>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35814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2821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6" name="Oval 5">
            <a:extLst>
              <a:ext uri="{FF2B5EF4-FFF2-40B4-BE49-F238E27FC236}">
                <a16:creationId xmlns:a16="http://schemas.microsoft.com/office/drawing/2014/main" id="{11DAB106-B85C-6191-C320-5217BBE7733D}"/>
              </a:ext>
            </a:extLst>
          </p:cNvPr>
          <p:cNvSpPr/>
          <p:nvPr/>
        </p:nvSpPr>
        <p:spPr>
          <a:xfrm>
            <a:off x="2117475" y="4608923"/>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cxnSp>
        <p:nvCxnSpPr>
          <p:cNvPr id="7" name="Straight Arrow Connector 6">
            <a:extLst>
              <a:ext uri="{FF2B5EF4-FFF2-40B4-BE49-F238E27FC236}">
                <a16:creationId xmlns:a16="http://schemas.microsoft.com/office/drawing/2014/main" id="{87B0FA23-3764-78B8-F5E5-6044439665F4}"/>
              </a:ext>
            </a:extLst>
          </p:cNvPr>
          <p:cNvCxnSpPr>
            <a:cxnSpLocks/>
            <a:stCxn id="35" idx="5"/>
            <a:endCxn id="6" idx="1"/>
          </p:cNvCxnSpPr>
          <p:nvPr/>
        </p:nvCxnSpPr>
        <p:spPr>
          <a:xfrm>
            <a:off x="1791933" y="4170321"/>
            <a:ext cx="390858" cy="503918"/>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793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85000" lnSpcReduction="10000"/>
          </a:bodyPr>
          <a:lstStyle/>
          <a:p>
            <a:r>
              <a:rPr lang="en-US" dirty="0"/>
              <a:t>The agent has the task to reach a defined </a:t>
            </a:r>
            <a:r>
              <a:rPr lang="en-US" b="1" dirty="0">
                <a:solidFill>
                  <a:srgbClr val="FF0000"/>
                </a:solidFill>
              </a:rPr>
              <a:t>goal state</a:t>
            </a:r>
            <a:r>
              <a:rPr lang="en-US" dirty="0"/>
              <a:t>. </a:t>
            </a:r>
          </a:p>
          <a:p>
            <a:r>
              <a:rPr lang="en-US" dirty="0"/>
              <a:t>The performance measure is typically the cost to reach the goal.</a:t>
            </a:r>
            <a:r>
              <a:rPr lang="en-US" b="1" dirty="0">
                <a:solidFill>
                  <a:srgbClr val="FF0000"/>
                </a:solidFill>
              </a:rPr>
              <a:t>  </a:t>
            </a:r>
            <a:endParaRPr lang="en-US" dirty="0"/>
          </a:p>
          <a:p>
            <a:r>
              <a:rPr lang="en-US" dirty="0"/>
              <a:t>We will discuss a special type of goal-based agents called </a:t>
            </a:r>
            <a:r>
              <a:rPr lang="en-US" b="1" dirty="0">
                <a:solidFill>
                  <a:srgbClr val="FF0000"/>
                </a:solidFill>
              </a:rPr>
              <a:t>planning agents </a:t>
            </a:r>
            <a:r>
              <a:rPr lang="en-US" dirty="0"/>
              <a:t>which use </a:t>
            </a:r>
            <a:r>
              <a:rPr lang="en-US" b="1" dirty="0">
                <a:solidFill>
                  <a:srgbClr val="FF0000"/>
                </a:solidFill>
              </a:rPr>
              <a:t>search algorithms </a:t>
            </a:r>
            <a:r>
              <a:rPr lang="en-US" dirty="0"/>
              <a:t>to plan a sequence of actions that lead to the goal.</a:t>
            </a:r>
          </a:p>
        </p:txBody>
      </p:sp>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Map of the maze</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
        <p:nvSpPr>
          <p:cNvPr id="2" name="Rectangle 1">
            <a:extLst>
              <a:ext uri="{FF2B5EF4-FFF2-40B4-BE49-F238E27FC236}">
                <a16:creationId xmlns:a16="http://schemas.microsoft.com/office/drawing/2014/main" id="{9789D71E-FD90-CC87-3486-CD660EA57849}"/>
              </a:ext>
            </a:extLst>
          </p:cNvPr>
          <p:cNvSpPr/>
          <p:nvPr/>
        </p:nvSpPr>
        <p:spPr>
          <a:xfrm>
            <a:off x="3614530" y="4342072"/>
            <a:ext cx="728274" cy="32207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50" dirty="0">
                <a:latin typeface="Calibri" panose="020F0502020204030204" pitchFamily="34" charset="0"/>
                <a:cs typeface="Calibri" panose="020F0502020204030204" pitchFamily="34" charset="0"/>
              </a:rPr>
              <a:t>Search for a plan</a:t>
            </a:r>
          </a:p>
        </p:txBody>
      </p:sp>
      <p:sp>
        <p:nvSpPr>
          <p:cNvPr id="15" name="Rectangle 14">
            <a:extLst>
              <a:ext uri="{FF2B5EF4-FFF2-40B4-BE49-F238E27FC236}">
                <a16:creationId xmlns:a16="http://schemas.microsoft.com/office/drawing/2014/main" id="{D590C079-162B-3732-454F-F8D36FC0F2F8}"/>
              </a:ext>
            </a:extLst>
          </p:cNvPr>
          <p:cNvSpPr/>
          <p:nvPr/>
        </p:nvSpPr>
        <p:spPr>
          <a:xfrm>
            <a:off x="3561522" y="4843567"/>
            <a:ext cx="781282" cy="15240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03C59433-494C-3B90-7683-E60ED72C6C7B}"/>
              </a:ext>
            </a:extLst>
          </p:cNvPr>
          <p:cNvCxnSpPr>
            <a:cxnSpLocks/>
            <a:stCxn id="2" idx="2"/>
          </p:cNvCxnSpPr>
          <p:nvPr/>
        </p:nvCxnSpPr>
        <p:spPr>
          <a:xfrm>
            <a:off x="3978667" y="4664150"/>
            <a:ext cx="410750" cy="250917"/>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sp>
        <p:nvSpPr>
          <p:cNvPr id="20" name="Rectangle 19">
            <a:extLst>
              <a:ext uri="{FF2B5EF4-FFF2-40B4-BE49-F238E27FC236}">
                <a16:creationId xmlns:a16="http://schemas.microsoft.com/office/drawing/2014/main" id="{05B943E9-2E86-1C94-DAFB-79A8F550C584}"/>
              </a:ext>
            </a:extLst>
          </p:cNvPr>
          <p:cNvSpPr/>
          <p:nvPr/>
        </p:nvSpPr>
        <p:spPr>
          <a:xfrm>
            <a:off x="4447462" y="4206951"/>
            <a:ext cx="982019" cy="517450"/>
          </a:xfrm>
          <a:prstGeom prst="rect">
            <a:avLst/>
          </a:prstGeom>
          <a:solidFill>
            <a:srgbClr val="BADB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DAE791E8-4835-95CC-359A-FA6648D3BD78}"/>
              </a:ext>
            </a:extLst>
          </p:cNvPr>
          <p:cNvCxnSpPr>
            <a:cxnSpLocks/>
            <a:endCxn id="2" idx="0"/>
          </p:cNvCxnSpPr>
          <p:nvPr/>
        </p:nvCxnSpPr>
        <p:spPr>
          <a:xfrm flipH="1">
            <a:off x="3978667" y="4073534"/>
            <a:ext cx="212333" cy="268538"/>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AC240920-3DC1-2BED-3034-C0B326D5E890}"/>
              </a:ext>
            </a:extLst>
          </p:cNvPr>
          <p:cNvCxnSpPr>
            <a:cxnSpLocks/>
            <a:stCxn id="3" idx="7"/>
            <a:endCxn id="2" idx="1"/>
          </p:cNvCxnSpPr>
          <p:nvPr/>
        </p:nvCxnSpPr>
        <p:spPr>
          <a:xfrm flipV="1">
            <a:off x="3480967" y="4503111"/>
            <a:ext cx="133563" cy="227994"/>
          </a:xfrm>
          <a:prstGeom prst="straightConnector1">
            <a:avLst/>
          </a:prstGeom>
          <a:ln w="28575">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2D845A-90C6-5CAF-F223-B8BAC2392F95}"/>
                  </a:ext>
                </a:extLst>
              </p:cNvPr>
              <p:cNvSpPr txBox="1"/>
              <p:nvPr/>
            </p:nvSpPr>
            <p:spPr>
              <a:xfrm>
                <a:off x="5281466" y="5771798"/>
                <a:ext cx="3784740" cy="972702"/>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ea typeface="Cambria Math" panose="02040503050406030204" pitchFamily="18" charset="0"/>
                                </a:rPr>
                              </m:ctrlPr>
                            </m:sSubPr>
                            <m:e>
                              <m:r>
                                <m:rPr>
                                  <m:sty m:val="p"/>
                                </m:rPr>
                                <a:rPr lang="en-US" b="0" i="0" smtClean="0">
                                  <a:latin typeface="Cambria Math" panose="02040503050406030204" pitchFamily="18" charset="0"/>
                                  <a:ea typeface="Cambria Math" panose="02040503050406030204" pitchFamily="18" charset="0"/>
                                </a:rPr>
                                <m:t>argmin</m:t>
                              </m:r>
                            </m:e>
                            <m:sub>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A</m:t>
                              </m:r>
                            </m:sub>
                          </m:sSub>
                        </m:fName>
                        <m:e>
                          <m:d>
                            <m:dPr>
                              <m:begChr m:val="["/>
                              <m:endChr m:val="]"/>
                              <m:ctrlPr>
                                <a:rPr lang="en-US" i="1">
                                  <a:latin typeface="Cambria Math" panose="02040503050406030204" pitchFamily="18" charset="0"/>
                                  <a:ea typeface="Cambria Math" panose="02040503050406030204" pitchFamily="18" charset="0"/>
                                </a:rPr>
                              </m:ctrlPr>
                            </m:dPr>
                            <m:e>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m:t>
                                  </m:r>
                                  <m:r>
                                    <a:rPr lang="en-US" b="0" i="1" smtClean="0">
                                      <a:latin typeface="Cambria Math" panose="02040503050406030204" pitchFamily="18" charset="0"/>
                                    </a:rPr>
                                    <m:t>𝑖</m:t>
                                  </m:r>
                                </m:sub>
                                <m:sup>
                                  <m:r>
                                    <a:rPr lang="en-US" i="1">
                                      <a:latin typeface="Cambria Math" panose="02040503050406030204" pitchFamily="18" charset="0"/>
                                    </a:rPr>
                                    <m:t>𝑇</m:t>
                                  </m:r>
                                </m:sup>
                                <m:e>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b="0" i="1" smtClean="0">
                                          <a:latin typeface="Cambria Math" panose="02040503050406030204" pitchFamily="18" charset="0"/>
                                        </a:rPr>
                                        <m:t>𝑡</m:t>
                                      </m:r>
                                    </m:sub>
                                  </m:sSub>
                                </m:e>
                              </m:nary>
                              <m:d>
                                <m:dPr>
                                  <m:begChr m:val="|"/>
                                  <m:endChr m:val=""/>
                                  <m:ctrlPr>
                                    <a:rPr lang="en-US" i="1" smtClean="0">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𝑠</m:t>
                                      </m:r>
                                    </m:e>
                                    <m:sub>
                                      <m:r>
                                        <a:rPr lang="en-US" i="1">
                                          <a:latin typeface="Cambria Math" panose="02040503050406030204" pitchFamily="18" charset="0"/>
                                        </a:rPr>
                                        <m:t>𝑇</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𝑆</m:t>
                                      </m:r>
                                    </m:e>
                                    <m:sup>
                                      <m:r>
                                        <a:rPr lang="en-US" i="1">
                                          <a:latin typeface="Cambria Math" panose="02040503050406030204" pitchFamily="18" charset="0"/>
                                        </a:rPr>
                                        <m:t>𝑔𝑜𝑎𝑙</m:t>
                                      </m:r>
                                    </m:sup>
                                  </m:sSup>
                                </m:e>
                              </m:d>
                            </m:e>
                          </m:d>
                        </m:e>
                      </m:func>
                    </m:oMath>
                  </m:oMathPara>
                </a14:m>
                <a:endParaRPr lang="en-US" dirty="0"/>
              </a:p>
            </p:txBody>
          </p:sp>
        </mc:Choice>
        <mc:Fallback xmlns="">
          <p:sp>
            <p:nvSpPr>
              <p:cNvPr id="5" name="TextBox 4">
                <a:extLst>
                  <a:ext uri="{FF2B5EF4-FFF2-40B4-BE49-F238E27FC236}">
                    <a16:creationId xmlns:a16="http://schemas.microsoft.com/office/drawing/2014/main" id="{DD2D845A-90C6-5CAF-F223-B8BAC2392F95}"/>
                  </a:ext>
                </a:extLst>
              </p:cNvPr>
              <p:cNvSpPr txBox="1">
                <a:spLocks noRot="1" noChangeAspect="1" noMove="1" noResize="1" noEditPoints="1" noAdjustHandles="1" noChangeArrowheads="1" noChangeShapeType="1" noTextEdit="1"/>
              </p:cNvSpPr>
              <p:nvPr/>
            </p:nvSpPr>
            <p:spPr>
              <a:xfrm>
                <a:off x="5281466" y="5771798"/>
                <a:ext cx="3784740" cy="972702"/>
              </a:xfrm>
              <a:prstGeom prst="rect">
                <a:avLst/>
              </a:prstGeom>
              <a:blipFill>
                <a:blip r:embed="rId4"/>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dirty="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buNone/>
                </a:pPr>
                <a:r>
                  <a:rPr lang="en-US" sz="2400" dirty="0"/>
                  <a:t>Number of nodes created: </a:t>
                </a:r>
                <a14:m>
                  <m:oMath xmlns:m="http://schemas.openxmlformats.org/officeDocument/2006/math">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800" b="1" dirty="0">
                  <a:solidFill>
                    <a:srgbClr val="FF0000"/>
                  </a:solidFill>
                </a:endParaRPr>
              </a:p>
              <a:p>
                <a:endParaRPr lang="en-US" sz="3100" b="1" dirty="0">
                  <a:solidFill>
                    <a:srgbClr val="FF0000"/>
                  </a:solidFill>
                </a:endParaRPr>
              </a:p>
              <a:p>
                <a:r>
                  <a:rPr lang="en-US" sz="29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In AI, 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5105400"/>
              </a:xfrm>
            </p:spPr>
            <p:txBody>
              <a:bodyPr>
                <a:normAutofit fontScale="92500" lnSpcReduction="20000"/>
              </a:bodyPr>
              <a:lstStyle/>
              <a:p>
                <a:pPr>
                  <a:lnSpc>
                    <a:spcPct val="90000"/>
                  </a:lnSpc>
                </a:pPr>
                <a:r>
                  <a:rPr lang="en-US" sz="1600" b="1" dirty="0"/>
                  <a:t>Expansion rule</a:t>
                </a:r>
                <a:r>
                  <a:rPr lang="en-US" sz="1600" dirty="0"/>
                  <a:t>: Expand node in the frontier with </a:t>
                </a:r>
                <a:r>
                  <a:rPr lang="en-US" sz="1600" b="1" dirty="0"/>
                  <a:t>the least path cost</a:t>
                </a:r>
                <a:r>
                  <a:rPr lang="en-US" sz="1600" dirty="0"/>
                  <a:t> from the initial state. </a:t>
                </a:r>
              </a:p>
              <a:p>
                <a:r>
                  <a:rPr lang="en-US" sz="1600" dirty="0"/>
                  <a:t>Implementation: </a:t>
                </a:r>
                <a:r>
                  <a:rPr lang="en-US" sz="1600" b="1" dirty="0"/>
                  <a:t>best-first search</a:t>
                </a:r>
                <a:r>
                  <a:rPr lang="en-US" sz="1600" dirty="0"/>
                  <a:t> where the frontier is a </a:t>
                </a:r>
                <a:r>
                  <a:rPr lang="en-US" sz="1600" b="1" dirty="0"/>
                  <a:t>priority queue </a:t>
                </a:r>
                <a:r>
                  <a:rPr lang="en-US" sz="1600" dirty="0"/>
                  <a:t>ordered by lower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r>
                  <a:rPr lang="en-US" sz="1600" dirty="0"/>
                  <a:t> = </a:t>
                </a:r>
                <a:r>
                  <a:rPr lang="en-US" sz="1600" b="1" dirty="0"/>
                  <a:t>path cost </a:t>
                </a:r>
                <a:r>
                  <a:rPr lang="en-US" sz="1600" dirty="0"/>
                  <a:t>(cost of all actions starting from the initial state).</a:t>
                </a:r>
                <a:endParaRPr lang="en-US" sz="1600" b="1" dirty="0"/>
              </a:p>
              <a:p>
                <a:pPr>
                  <a:lnSpc>
                    <a:spcPct val="90000"/>
                  </a:lnSpc>
                </a:pPr>
                <a:r>
                  <a:rPr lang="en-US" sz="1600" dirty="0"/>
                  <a:t>Breadth-first search is a special case when all step costs being equal, i.e., each action costs the same!</a:t>
                </a:r>
              </a:p>
              <a:p>
                <a:pPr>
                  <a:lnSpc>
                    <a:spcPct val="90000"/>
                  </a:lnSpc>
                </a:pPr>
                <a:endParaRPr lang="en-US" sz="1600" u="sng" dirty="0">
                  <a:solidFill>
                    <a:srgbClr val="CC0099"/>
                  </a:solidFill>
                </a:endParaRPr>
              </a:p>
              <a:p>
                <a:pPr>
                  <a:lnSpc>
                    <a:spcPct val="90000"/>
                  </a:lnSpc>
                </a:pPr>
                <a:r>
                  <a:rPr lang="en-US" sz="1600" b="1" dirty="0">
                    <a:solidFill>
                      <a:srgbClr val="FF0000"/>
                    </a:solidFill>
                  </a:rPr>
                  <a:t>Complete? </a:t>
                </a:r>
              </a:p>
              <a:p>
                <a:pPr lvl="1">
                  <a:lnSpc>
                    <a:spcPct val="90000"/>
                  </a:lnSpc>
                  <a:buNone/>
                </a:pPr>
                <a:r>
                  <a:rPr lang="en-US" sz="1400" dirty="0"/>
                  <a:t>Yes, if all step cost </a:t>
                </a:r>
                <a:r>
                  <a:rPr lang="en-US" sz="1400" dirty="0">
                    <a:cs typeface="Calibri" panose="020F0502020204030204" pitchFamily="34" charset="0"/>
                  </a:rPr>
                  <a:t>is greater than some small positive constant </a:t>
                </a:r>
                <a:r>
                  <a:rPr lang="el-GR" sz="1400" i="1" dirty="0">
                    <a:cs typeface="Calibri" panose="020F0502020204030204" pitchFamily="34" charset="0"/>
                  </a:rPr>
                  <a:t>ε</a:t>
                </a:r>
                <a:r>
                  <a:rPr lang="en-US" sz="1400" i="1" dirty="0">
                    <a:cs typeface="Calibri" panose="020F0502020204030204" pitchFamily="34" charset="0"/>
                  </a:rPr>
                  <a:t> &gt; 0</a:t>
                </a:r>
                <a:endParaRPr lang="en-US" sz="1400" dirty="0"/>
              </a:p>
              <a:p>
                <a:pPr>
                  <a:lnSpc>
                    <a:spcPct val="90000"/>
                  </a:lnSpc>
                </a:pPr>
                <a:endParaRPr lang="en-US" sz="1600" b="1" dirty="0">
                  <a:solidFill>
                    <a:srgbClr val="FF0000"/>
                  </a:solidFill>
                </a:endParaRPr>
              </a:p>
              <a:p>
                <a:pPr>
                  <a:lnSpc>
                    <a:spcPct val="90000"/>
                  </a:lnSpc>
                </a:pPr>
                <a:r>
                  <a:rPr lang="en-US" sz="1600" b="1" dirty="0">
                    <a:solidFill>
                      <a:srgbClr val="FF0000"/>
                    </a:solidFill>
                  </a:rPr>
                  <a:t>Optimal?</a:t>
                </a:r>
              </a:p>
              <a:p>
                <a:pPr lvl="1">
                  <a:lnSpc>
                    <a:spcPct val="90000"/>
                  </a:lnSpc>
                  <a:buNone/>
                </a:pPr>
                <a:r>
                  <a:rPr lang="en-US" sz="1400" dirty="0"/>
                  <a:t>Yes – nodes expanded in increasing order of path cost</a:t>
                </a:r>
              </a:p>
              <a:p>
                <a:pPr>
                  <a:lnSpc>
                    <a:spcPct val="90000"/>
                  </a:lnSpc>
                </a:pPr>
                <a:endParaRPr lang="en-US" sz="1600" b="1" dirty="0">
                  <a:solidFill>
                    <a:srgbClr val="FF0000"/>
                  </a:solidFill>
                </a:endParaRPr>
              </a:p>
              <a:p>
                <a:pPr>
                  <a:lnSpc>
                    <a:spcPct val="90000"/>
                  </a:lnSpc>
                </a:pPr>
                <a:r>
                  <a:rPr lang="en-US" sz="1600" b="1" dirty="0">
                    <a:solidFill>
                      <a:srgbClr val="FF0000"/>
                    </a:solidFill>
                  </a:rPr>
                  <a:t>Time? </a:t>
                </a:r>
                <a:endParaRPr lang="en-US" sz="1400" dirty="0">
                  <a:solidFill>
                    <a:srgbClr val="FF0000"/>
                  </a:solidFill>
                </a:endParaRPr>
              </a:p>
              <a:p>
                <a:pPr lvl="1">
                  <a:lnSpc>
                    <a:spcPct val="90000"/>
                  </a:lnSpc>
                  <a:buNone/>
                </a:pPr>
                <a:r>
                  <a:rPr lang="en-US" sz="1400" dirty="0"/>
                  <a:t>Expands all nodes with path cost</a:t>
                </a:r>
                <a:r>
                  <a:rPr lang="en-US" sz="1400" i="1" dirty="0"/>
                  <a:t> </a:t>
                </a:r>
                <a14:m>
                  <m:oMath xmlns:m="http://schemas.openxmlformats.org/officeDocument/2006/math">
                    <m:r>
                      <a:rPr lang="en-US" sz="1400" b="0" i="1" smtClean="0">
                        <a:latin typeface="Cambria Math" panose="02040503050406030204" pitchFamily="18" charset="0"/>
                      </a:rPr>
                      <m:t>𝑐</m:t>
                    </m:r>
                    <m:r>
                      <a:rPr lang="en-US" sz="1400" b="0" i="1" smtClean="0">
                        <a:latin typeface="Cambria Math" panose="02040503050406030204" pitchFamily="18" charset="0"/>
                      </a:rPr>
                      <m: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𝐶</m:t>
                        </m:r>
                      </m:e>
                      <m:sup>
                        <m:r>
                          <a:rPr lang="en-US" sz="1400" b="0" i="1" smtClean="0">
                            <a:latin typeface="Cambria Math" panose="02040503050406030204" pitchFamily="18" charset="0"/>
                          </a:rPr>
                          <m:t>∗</m:t>
                        </m:r>
                      </m:sup>
                    </m:sSup>
                  </m:oMath>
                </a14:m>
                <a:r>
                  <a:rPr lang="en-US" sz="1400" dirty="0"/>
                  <a:t> (cost of optimal solution) leading to </a:t>
                </a: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 for the number of nodes.</a:t>
                </a:r>
              </a:p>
              <a:p>
                <a:pPr lvl="1">
                  <a:lnSpc>
                    <a:spcPct val="90000"/>
                  </a:lnSpc>
                  <a:buNone/>
                </a:pPr>
                <a:r>
                  <a:rPr lang="en-US" sz="1400" dirty="0"/>
                  <a:t>Note: This can be greater than BFS’s </a:t>
                </a:r>
                <a:r>
                  <a:rPr lang="en-US" sz="1400" i="1" dirty="0"/>
                  <a:t>O</a:t>
                </a:r>
                <a:r>
                  <a:rPr lang="en-US" sz="1400" dirty="0"/>
                  <a:t>(</a:t>
                </a:r>
                <a:r>
                  <a:rPr lang="en-US" sz="1400" i="1" dirty="0"/>
                  <a:t>b</a:t>
                </a:r>
                <a:r>
                  <a:rPr lang="en-US" sz="1400" i="1" baseline="30000" dirty="0"/>
                  <a:t>d</a:t>
                </a:r>
                <a:r>
                  <a:rPr lang="en-US" sz="1400" dirty="0"/>
                  <a:t>): the search can explore long paths consisting of small steps before exploring shorter paths consisting of larger steps.</a:t>
                </a:r>
              </a:p>
              <a:p>
                <a:pPr>
                  <a:lnSpc>
                    <a:spcPct val="90000"/>
                  </a:lnSpc>
                </a:pPr>
                <a:endParaRPr lang="en-US" sz="1600" b="1" dirty="0">
                  <a:solidFill>
                    <a:srgbClr val="FF0000"/>
                  </a:solidFill>
                </a:endParaRPr>
              </a:p>
              <a:p>
                <a:pPr>
                  <a:lnSpc>
                    <a:spcPct val="90000"/>
                  </a:lnSpc>
                </a:pPr>
                <a:r>
                  <a:rPr lang="en-US" sz="1600" b="1" dirty="0">
                    <a:solidFill>
                      <a:srgbClr val="FF0000"/>
                    </a:solidFill>
                  </a:rPr>
                  <a:t>Space? </a:t>
                </a:r>
              </a:p>
              <a:p>
                <a:pPr lvl="1">
                  <a:lnSpc>
                    <a:spcPct val="90000"/>
                  </a:lnSpc>
                  <a:buNone/>
                </a:pPr>
                <a:r>
                  <a:rPr lang="en-US" sz="1400" i="1" dirty="0"/>
                  <a:t>O</a:t>
                </a:r>
                <a:r>
                  <a:rPr lang="en-US" sz="1400" dirty="0"/>
                  <a:t>(</a:t>
                </a:r>
                <a:r>
                  <a:rPr lang="en-US" sz="1400" i="1" dirty="0"/>
                  <a:t>b</a:t>
                </a:r>
                <a:r>
                  <a:rPr lang="en-US" sz="1400" i="1" baseline="30000" dirty="0"/>
                  <a:t>1+C*/ </a:t>
                </a:r>
                <a:r>
                  <a:rPr lang="el-GR" sz="1400" i="1" baseline="30000" dirty="0">
                    <a:cs typeface="Calibri" panose="020F0502020204030204" pitchFamily="34" charset="0"/>
                  </a:rPr>
                  <a:t>ε</a:t>
                </a:r>
                <a:r>
                  <a:rPr lang="en-US" sz="1400" dirty="0"/>
                  <a:t>)</a:t>
                </a:r>
              </a:p>
              <a:p>
                <a:pPr lvl="1">
                  <a:lnSpc>
                    <a:spcPct val="90000"/>
                  </a:lnSpc>
                  <a:buNone/>
                </a:pPr>
                <a:endParaRPr lang="en-US" sz="1400" dirty="0"/>
              </a:p>
              <a:p>
                <a:pPr>
                  <a:buNone/>
                </a:pPr>
                <a:r>
                  <a:rPr lang="en-US" sz="1600" dirty="0"/>
                  <a:t>See </a:t>
                </a:r>
                <a:r>
                  <a:rPr lang="en-US" sz="1600" dirty="0">
                    <a:hlinkClick r:id="rId3"/>
                  </a:rPr>
                  <a:t>Dijkstra's algorithm on Wikipedia</a:t>
                </a:r>
                <a:r>
                  <a:rPr lang="en-US" sz="16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5105400"/>
              </a:xfrm>
              <a:blipFill>
                <a:blip r:embed="rId4"/>
                <a:stretch>
                  <a:fillRect l="-309" t="-1434"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42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added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53318"/>
            <a:ext cx="2705100" cy="1018682"/>
          </a:xfrm>
          <a:prstGeom prst="wedgeRoundRectCallout">
            <a:avLst>
              <a:gd name="adj1" fmla="val -128283"/>
              <a:gd name="adj2" fmla="val -8456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from the initial state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6C4D7-A72B-B7BA-23D0-AADFFB809C13}"/>
            </a:ext>
          </a:extLst>
        </p:cNvPr>
        <p:cNvGrpSpPr/>
        <p:nvPr/>
      </p:nvGrpSpPr>
      <p:grpSpPr>
        <a:xfrm>
          <a:off x="0" y="0"/>
          <a:ext cx="0" cy="0"/>
          <a:chOff x="0" y="0"/>
          <a:chExt cx="0" cy="0"/>
        </a:xfrm>
      </p:grpSpPr>
      <p:pic>
        <p:nvPicPr>
          <p:cNvPr id="1026" name="Picture 2" descr="Choose A Path Stock Photos And Images - 123RF">
            <a:extLst>
              <a:ext uri="{FF2B5EF4-FFF2-40B4-BE49-F238E27FC236}">
                <a16:creationId xmlns:a16="http://schemas.microsoft.com/office/drawing/2014/main" id="{37F1C367-FAD8-DE34-D253-74FF1141165C}"/>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C1047C0-7FF7-58C0-B54C-728F730191FB}"/>
              </a:ext>
            </a:extLst>
          </p:cNvPr>
          <p:cNvSpPr>
            <a:spLocks noGrp="1"/>
          </p:cNvSpPr>
          <p:nvPr>
            <p:ph type="title"/>
          </p:nvPr>
        </p:nvSpPr>
        <p:spPr>
          <a:xfrm>
            <a:off x="914400" y="76200"/>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
        <p:nvSpPr>
          <p:cNvPr id="3" name="TextBox 2">
            <a:extLst>
              <a:ext uri="{FF2B5EF4-FFF2-40B4-BE49-F238E27FC236}">
                <a16:creationId xmlns:a16="http://schemas.microsoft.com/office/drawing/2014/main" id="{D7AECE87-AAFF-E224-C9B0-81EC6D79F9E2}"/>
              </a:ext>
            </a:extLst>
          </p:cNvPr>
          <p:cNvSpPr txBox="1"/>
          <p:nvPr/>
        </p:nvSpPr>
        <p:spPr>
          <a:xfrm>
            <a:off x="3276600" y="6165502"/>
            <a:ext cx="2971800" cy="461665"/>
          </a:xfrm>
          <a:prstGeom prst="rect">
            <a:avLst/>
          </a:prstGeom>
          <a:noFill/>
        </p:spPr>
        <p:txBody>
          <a:bodyPr wrap="square">
            <a:spAutoFit/>
          </a:bodyPr>
          <a:lstStyle/>
          <a:p>
            <a:pPr algn="ctr"/>
            <a:r>
              <a:rPr lang="en-US" sz="2400" dirty="0">
                <a:solidFill>
                  <a:srgbClr val="FFFFFF"/>
                </a:solidFill>
              </a:rPr>
              <a:t>Depth-First Search</a:t>
            </a:r>
            <a:endParaRPr lang="en-US" sz="2400" dirty="0"/>
          </a:p>
        </p:txBody>
      </p:sp>
    </p:spTree>
    <p:extLst>
      <p:ext uri="{BB962C8B-B14F-4D97-AF65-F5344CB8AC3E}">
        <p14:creationId xmlns:p14="http://schemas.microsoft.com/office/powerpoint/2010/main" val="33018696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b="1" dirty="0"/>
              <a:t>Cycle checking </a:t>
            </a:r>
            <a:r>
              <a:rPr lang="en-US" sz="2000" dirty="0"/>
              <a:t>checks only the current path. </a:t>
            </a:r>
            <a:br>
              <a:rPr lang="en-US" sz="2000" dirty="0"/>
            </a:br>
            <a:br>
              <a:rPr lang="en-US" sz="2000" dirty="0"/>
            </a:br>
            <a:r>
              <a:rPr lang="en-US" sz="2000" b="1" dirty="0"/>
              <a:t>Redundant paths </a:t>
            </a:r>
            <a:r>
              <a:rPr lang="en-US" sz="2000" dirty="0"/>
              <a:t>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453732"/>
                <a:ext cx="7886700" cy="1822501"/>
              </a:xfrm>
            </p:spPr>
            <p:txBody>
              <a:bodyPr>
                <a:normAutofit fontScale="77500" lnSpcReduction="20000"/>
              </a:bodyPr>
              <a:lstStyle/>
              <a:p>
                <a:r>
                  <a:rPr lang="en-US" dirty="0"/>
                  <a:t>DFS could be implemented like BFS/Best-first search, just taking the last element from the frontier (LIFO). 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b="1" dirty="0">
                    <a:solidFill>
                      <a:srgbClr val="FF0000"/>
                    </a:solidFill>
                  </a:rPr>
                  <a:t>no reached data structure can be used!</a:t>
                </a:r>
                <a:r>
                  <a:rPr lang="en-US" dirty="0"/>
                  <a:t> </a:t>
                </a:r>
              </a:p>
              <a:p>
                <a:r>
                  <a:rPr lang="en-US" dirty="0"/>
                  <a:t>Options: </a:t>
                </a:r>
              </a:p>
              <a:p>
                <a:pPr lvl="1"/>
                <a:r>
                  <a:rPr lang="en-US" b="1" dirty="0"/>
                  <a:t>Iterative implementation</a:t>
                </a:r>
                <a:r>
                  <a:rPr lang="en-US" dirty="0"/>
                  <a:t>: Build the tree, and abandoned branches are removed from memory. Cycle checking is only done against the current path. This is similar to Backtracking search.</a:t>
                </a:r>
              </a:p>
              <a:p>
                <a:pPr lvl="1"/>
                <a:r>
                  <a:rPr lang="en-US" dirty="0"/>
                  <a:t>Recursive implementation: Cycle checking is an issue because the current path is stored in the function call stack, which is not accessible to the function. An additional data structure that contains the nodes in the current path can be used.</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453732"/>
                <a:ext cx="7886700" cy="1822501"/>
              </a:xfrm>
              <a:blipFill>
                <a:blip r:embed="rId2"/>
                <a:stretch>
                  <a:fillRect l="-309" t="-4348"/>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673133"/>
            <a:ext cx="3200400" cy="1693913"/>
          </a:xfrm>
          <a:prstGeom prst="wedgeRoundRectCallout">
            <a:avLst>
              <a:gd name="adj1" fmla="val -128276"/>
              <a:gd name="adj2" fmla="val -83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t>Cycles</a:t>
            </a:r>
            <a:r>
              <a:rPr lang="en-US" sz="1400" dirty="0"/>
              <a:t>: Prevent cycles by checking against the current path. We also need to ensure that the frontier does not contain the same state more than once.</a:t>
            </a:r>
          </a:p>
          <a:p>
            <a:endParaRPr lang="en-US" sz="1400" dirty="0"/>
          </a:p>
          <a:p>
            <a:r>
              <a:rPr lang="en-US" sz="1400" b="1" dirty="0"/>
              <a:t>Redundant paths</a:t>
            </a:r>
            <a:r>
              <a:rPr lang="en-US" sz="1400" dirty="0"/>
              <a:t>: We cannot prevent other redundant paths.</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367046"/>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8F1B3D2-0835-BF3E-7767-B737E560C40E}"/>
              </a:ext>
            </a:extLst>
          </p:cNvPr>
          <p:cNvSpPr/>
          <p:nvPr/>
        </p:nvSpPr>
        <p:spPr>
          <a:xfrm>
            <a:off x="2152650" y="5334000"/>
            <a:ext cx="895350" cy="3048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8C33DF3-50DC-30B2-5B44-8E50DDA828C3}"/>
              </a:ext>
            </a:extLst>
          </p:cNvPr>
          <p:cNvSpPr/>
          <p:nvPr/>
        </p:nvSpPr>
        <p:spPr>
          <a:xfrm>
            <a:off x="2152650" y="3671889"/>
            <a:ext cx="1657350" cy="25712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Speech Bubble: Rectangle with Corners Rounded 5">
            <a:extLst>
              <a:ext uri="{FF2B5EF4-FFF2-40B4-BE49-F238E27FC236}">
                <a16:creationId xmlns:a16="http://schemas.microsoft.com/office/drawing/2014/main" id="{EC9D3023-FE19-6A56-0EEC-558872B9A97C}"/>
              </a:ext>
            </a:extLst>
          </p:cNvPr>
          <p:cNvSpPr/>
          <p:nvPr/>
        </p:nvSpPr>
        <p:spPr>
          <a:xfrm>
            <a:off x="5851070" y="3959878"/>
            <a:ext cx="3200399" cy="584667"/>
          </a:xfrm>
          <a:prstGeom prst="wedgeRoundRectCallout">
            <a:avLst>
              <a:gd name="adj1" fmla="val -141829"/>
              <a:gd name="adj2" fmla="val 307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Memory management: remove nodes for abandoned branches here!</a:t>
            </a:r>
          </a:p>
        </p:txBody>
      </p:sp>
    </p:spTree>
    <p:extLst>
      <p:ext uri="{BB962C8B-B14F-4D97-AF65-F5344CB8AC3E}">
        <p14:creationId xmlns:p14="http://schemas.microsoft.com/office/powerpoint/2010/main" val="15194027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dirty="0"/>
              <a:t>Time and Space Complexity</a:t>
            </a:r>
            <a:br>
              <a:rPr lang="en-US" dirty="0"/>
            </a:br>
            <a:r>
              <a:rPr lang="en-US" dirty="0"/>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87319" y="5754915"/>
                <a:ext cx="7886700" cy="720324"/>
              </a:xfrm>
            </p:spPr>
            <p:txBody>
              <a:bodyPr>
                <a:normAutofit fontScale="92500" lnSpcReduction="10000"/>
              </a:bodyPr>
              <a:lstStyle/>
              <a:p>
                <a:r>
                  <a:rPr lang="en-US" sz="2200" dirty="0"/>
                  <a:t>Time:</a:t>
                </a:r>
                <a14:m>
                  <m:oMath xmlns:m="http://schemas.openxmlformats.org/officeDocument/2006/math">
                    <m:r>
                      <a:rPr lang="en-US" sz="2200" b="0" i="0" dirty="0" smtClean="0">
                        <a:latin typeface="Cambria Math" panose="02040503050406030204" pitchFamily="18" charset="0"/>
                      </a:rPr>
                      <m:t>   </m:t>
                    </m:r>
                    <m:r>
                      <a:rPr lang="en-US" sz="2200" i="1" dirty="0">
                        <a:latin typeface="Cambria Math" panose="02040503050406030204" pitchFamily="18" charset="0"/>
                      </a:rPr>
                      <m:t>𝑂</m:t>
                    </m:r>
                    <m:d>
                      <m:dPr>
                        <m:ctrlPr>
                          <a:rPr lang="en-US" sz="2200" i="1" dirty="0">
                            <a:latin typeface="Cambria Math" panose="02040503050406030204" pitchFamily="18" charset="0"/>
                          </a:rPr>
                        </m:ctrlPr>
                      </m:dPr>
                      <m:e>
                        <m:r>
                          <a:rPr lang="en-US" sz="2200" i="1" dirty="0" err="1">
                            <a:latin typeface="Cambria Math" panose="02040503050406030204" pitchFamily="18" charset="0"/>
                          </a:rPr>
                          <m:t>𝑏</m:t>
                        </m:r>
                        <m:r>
                          <a:rPr lang="en-US" sz="2200" i="1" baseline="30000" dirty="0" err="1">
                            <a:latin typeface="Cambria Math" panose="02040503050406030204" pitchFamily="18" charset="0"/>
                          </a:rPr>
                          <m:t>𝑚</m:t>
                        </m:r>
                      </m:e>
                    </m:d>
                  </m:oMath>
                </a14:m>
                <a:r>
                  <a:rPr lang="en-US" sz="2200" dirty="0"/>
                  <a:t> – worst case is expanding all paths.</a:t>
                </a:r>
              </a:p>
              <a:p>
                <a:r>
                  <a:rPr lang="en-US" sz="2200" dirty="0"/>
                  <a:t>Space: </a:t>
                </a:r>
                <a14:m>
                  <m:oMath xmlns:m="http://schemas.openxmlformats.org/officeDocument/2006/math">
                    <m:r>
                      <a:rPr lang="en-US" sz="2200" i="1" dirty="0">
                        <a:latin typeface="Cambria Math" panose="02040503050406030204" pitchFamily="18" charset="0"/>
                      </a:rPr>
                      <m:t>𝑂</m:t>
                    </m:r>
                    <m:r>
                      <a:rPr lang="en-US" sz="2200" i="1" dirty="0">
                        <a:latin typeface="Cambria Math" panose="02040503050406030204" pitchFamily="18" charset="0"/>
                      </a:rPr>
                      <m:t>(</m:t>
                    </m:r>
                    <m:r>
                      <a:rPr lang="en-US" sz="2200" i="1" dirty="0">
                        <a:latin typeface="Cambria Math" panose="02040503050406030204" pitchFamily="18" charset="0"/>
                      </a:rPr>
                      <m:t>𝑏𝑚</m:t>
                    </m:r>
                    <m:r>
                      <a:rPr lang="en-US" sz="2200" i="1" dirty="0">
                        <a:latin typeface="Cambria Math" panose="02040503050406030204" pitchFamily="18" charset="0"/>
                      </a:rPr>
                      <m:t>)</m:t>
                    </m:r>
                  </m:oMath>
                </a14:m>
                <a:r>
                  <a:rPr lang="en-US" sz="22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87319" y="5754915"/>
                <a:ext cx="7886700" cy="720324"/>
              </a:xfrm>
              <a:blipFill>
                <a:blip r:embed="rId3"/>
                <a:stretch>
                  <a:fillRect l="-696" t="-11864" b="-11017"/>
                </a:stretch>
              </a:blipFill>
            </p:spPr>
            <p:txBody>
              <a:bodyPr/>
              <a:lstStyle/>
              <a:p>
                <a:r>
                  <a:rPr lang="en-US">
                    <a:noFill/>
                  </a:rPr>
                  <a:t> </a:t>
                </a:r>
              </a:p>
            </p:txBody>
          </p:sp>
        </mc:Fallback>
      </mc:AlternateContent>
      <p:grpSp>
        <p:nvGrpSpPr>
          <p:cNvPr id="2" name="Group 32"/>
          <p:cNvGrpSpPr/>
          <p:nvPr/>
        </p:nvGrpSpPr>
        <p:grpSpPr>
          <a:xfrm flipH="1">
            <a:off x="1988549" y="1908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3505044" y="4773981"/>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3323709"/>
            <a:ext cx="707245" cy="369332"/>
          </a:xfrm>
          <a:prstGeom prst="rect">
            <a:avLst/>
          </a:prstGeom>
          <a:noFill/>
        </p:spPr>
        <p:txBody>
          <a:bodyPr wrap="none" rtlCol="0">
            <a:spAutoFit/>
          </a:bodyPr>
          <a:lstStyle/>
          <a:p>
            <a:r>
              <a:rPr lang="en-US" dirty="0"/>
              <a:t>m = 3</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1752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1865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2536674"/>
            <a:ext cx="747547" cy="369332"/>
          </a:xfrm>
          <a:prstGeom prst="rect">
            <a:avLst/>
          </a:prstGeom>
          <a:noFill/>
        </p:spPr>
        <p:txBody>
          <a:bodyPr wrap="square" rtlCol="0">
            <a:spAutoFit/>
          </a:bodyPr>
          <a:lstStyle/>
          <a:p>
            <a:r>
              <a:rPr lang="en-US" dirty="0"/>
              <a:t>d = 1</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2831730" y="4795723"/>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2508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533554" y="4714831"/>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756556" y="4249696"/>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4000855" y="4851752"/>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074545"/>
            <a:ext cx="762000" cy="369332"/>
          </a:xfrm>
          <a:prstGeom prst="rect">
            <a:avLst/>
          </a:prstGeom>
          <a:noFill/>
        </p:spPr>
        <p:txBody>
          <a:bodyPr wrap="square" rtlCol="0">
            <a:spAutoFit/>
          </a:bodyPr>
          <a:lstStyle/>
          <a:p>
            <a:r>
              <a:rPr lang="en-US" dirty="0"/>
              <a:t>Goal</a:t>
            </a: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8" name="Oval 7">
            <a:extLst>
              <a:ext uri="{FF2B5EF4-FFF2-40B4-BE49-F238E27FC236}">
                <a16:creationId xmlns:a16="http://schemas.microsoft.com/office/drawing/2014/main" id="{B31A5B61-DA71-BA83-56A8-B097640C2DB7}"/>
              </a:ext>
            </a:extLst>
          </p:cNvPr>
          <p:cNvSpPr/>
          <p:nvPr/>
        </p:nvSpPr>
        <p:spPr>
          <a:xfrm flipH="1">
            <a:off x="2446359" y="4722895"/>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9" name="Straight Arrow Connector 8">
            <a:extLst>
              <a:ext uri="{FF2B5EF4-FFF2-40B4-BE49-F238E27FC236}">
                <a16:creationId xmlns:a16="http://schemas.microsoft.com/office/drawing/2014/main" id="{73344289-98A8-0EBB-02C6-0E87A4FF9F00}"/>
              </a:ext>
            </a:extLst>
          </p:cNvPr>
          <p:cNvCxnSpPr>
            <a:cxnSpLocks/>
            <a:stCxn id="36" idx="3"/>
            <a:endCxn id="8" idx="0"/>
          </p:cNvCxnSpPr>
          <p:nvPr/>
        </p:nvCxnSpPr>
        <p:spPr>
          <a:xfrm>
            <a:off x="2369237" y="4249696"/>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grpSp>
        <p:nvGrpSpPr>
          <p:cNvPr id="10" name="Group 32">
            <a:extLst>
              <a:ext uri="{FF2B5EF4-FFF2-40B4-BE49-F238E27FC236}">
                <a16:creationId xmlns:a16="http://schemas.microsoft.com/office/drawing/2014/main" id="{0096BAD4-953C-7D14-F4D1-3E2708D1C393}"/>
              </a:ext>
            </a:extLst>
          </p:cNvPr>
          <p:cNvGrpSpPr/>
          <p:nvPr/>
        </p:nvGrpSpPr>
        <p:grpSpPr>
          <a:xfrm flipH="1">
            <a:off x="1998132" y="1908726"/>
            <a:ext cx="4906044" cy="2406837"/>
            <a:chOff x="3429000" y="3460563"/>
            <a:chExt cx="3352800" cy="1644837"/>
          </a:xfrm>
        </p:grpSpPr>
        <p:cxnSp>
          <p:nvCxnSpPr>
            <p:cNvPr id="12" name="Straight Arrow Connector 11">
              <a:extLst>
                <a:ext uri="{FF2B5EF4-FFF2-40B4-BE49-F238E27FC236}">
                  <a16:creationId xmlns:a16="http://schemas.microsoft.com/office/drawing/2014/main" id="{3075D5A6-85AC-6108-9317-FA6A8A2C7863}"/>
                </a:ext>
              </a:extLst>
            </p:cNvPr>
            <p:cNvCxnSpPr>
              <a:cxnSpLocks/>
              <a:stCxn id="13" idx="3"/>
              <a:endCxn id="17"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6480177-C2D1-AD63-7CCF-8357ACB23DA2}"/>
                </a:ext>
              </a:extLst>
            </p:cNvPr>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14" name="Straight Arrow Connector 13">
              <a:extLst>
                <a:ext uri="{FF2B5EF4-FFF2-40B4-BE49-F238E27FC236}">
                  <a16:creationId xmlns:a16="http://schemas.microsoft.com/office/drawing/2014/main" id="{D5F2245D-84C0-FD02-54CF-939C80524CC7}"/>
                </a:ext>
              </a:extLst>
            </p:cNvPr>
            <p:cNvCxnSpPr>
              <a:cxnSpLocks/>
              <a:stCxn id="13" idx="5"/>
              <a:endCxn id="19"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23558EF-2A6C-207F-84A3-AC27B8D0B79A}"/>
                </a:ext>
              </a:extLst>
            </p:cNvPr>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16" name="Straight Arrow Connector 15">
              <a:extLst>
                <a:ext uri="{FF2B5EF4-FFF2-40B4-BE49-F238E27FC236}">
                  <a16:creationId xmlns:a16="http://schemas.microsoft.com/office/drawing/2014/main" id="{79142D5E-3285-06AC-4141-D14D0D4DEB40}"/>
                </a:ext>
              </a:extLst>
            </p:cNvPr>
            <p:cNvCxnSpPr>
              <a:cxnSpLocks/>
              <a:stCxn id="19" idx="3"/>
              <a:endCxn id="15"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17C15D6-4494-7CB3-25D8-3F5A7F41FCEA}"/>
                </a:ext>
              </a:extLst>
            </p:cNvPr>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18" name="Straight Arrow Connector 17">
              <a:extLst>
                <a:ext uri="{FF2B5EF4-FFF2-40B4-BE49-F238E27FC236}">
                  <a16:creationId xmlns:a16="http://schemas.microsoft.com/office/drawing/2014/main" id="{7B6FD549-EB2F-CE1D-4DE4-BDD452B53AED}"/>
                </a:ext>
              </a:extLst>
            </p:cNvPr>
            <p:cNvCxnSpPr>
              <a:cxnSpLocks/>
              <a:stCxn id="19" idx="5"/>
              <a:endCxn id="20"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B8ABD5E-5ED0-FE4E-B40E-8E7BC075422F}"/>
                </a:ext>
              </a:extLst>
            </p:cNvPr>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20" name="Oval 19">
              <a:extLst>
                <a:ext uri="{FF2B5EF4-FFF2-40B4-BE49-F238E27FC236}">
                  <a16:creationId xmlns:a16="http://schemas.microsoft.com/office/drawing/2014/main" id="{A053BD07-8D2A-4D42-BE81-5AF7D413F8C3}"/>
                </a:ext>
              </a:extLst>
            </p:cNvPr>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21" name="Oval 20">
            <a:extLst>
              <a:ext uri="{FF2B5EF4-FFF2-40B4-BE49-F238E27FC236}">
                <a16:creationId xmlns:a16="http://schemas.microsoft.com/office/drawing/2014/main" id="{695EB84F-B701-F1EA-5EFC-751F6C825FD8}"/>
              </a:ext>
            </a:extLst>
          </p:cNvPr>
          <p:cNvSpPr/>
          <p:nvPr/>
        </p:nvSpPr>
        <p:spPr>
          <a:xfrm flipH="1">
            <a:off x="1543137" y="4715382"/>
            <a:ext cx="446004" cy="446004"/>
          </a:xfrm>
          <a:prstGeom prst="ellipse">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2400" dirty="0">
                <a:solidFill>
                  <a:schemeClr val="tx1"/>
                </a:solidFill>
              </a:rPr>
              <a:t>H</a:t>
            </a:r>
            <a:endParaRPr lang="en-US" sz="2400" dirty="0"/>
          </a:p>
        </p:txBody>
      </p:sp>
      <p:cxnSp>
        <p:nvCxnSpPr>
          <p:cNvPr id="22" name="Straight Arrow Connector 21">
            <a:extLst>
              <a:ext uri="{FF2B5EF4-FFF2-40B4-BE49-F238E27FC236}">
                <a16:creationId xmlns:a16="http://schemas.microsoft.com/office/drawing/2014/main" id="{57B8E4B7-C9A7-E649-C205-DC061B11D6A0}"/>
              </a:ext>
            </a:extLst>
          </p:cNvPr>
          <p:cNvCxnSpPr>
            <a:cxnSpLocks/>
            <a:stCxn id="20" idx="5"/>
            <a:endCxn id="21" idx="0"/>
          </p:cNvCxnSpPr>
          <p:nvPr/>
        </p:nvCxnSpPr>
        <p:spPr>
          <a:xfrm flipH="1">
            <a:off x="1766139" y="4250247"/>
            <a:ext cx="297309" cy="465135"/>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57E8BCB9-E87A-CF6D-36B4-28D3A1C4890C}"/>
              </a:ext>
            </a:extLst>
          </p:cNvPr>
          <p:cNvSpPr/>
          <p:nvPr/>
        </p:nvSpPr>
        <p:spPr>
          <a:xfrm flipH="1">
            <a:off x="2455942" y="4723446"/>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I</a:t>
            </a:r>
            <a:endParaRPr lang="en-US" sz="2400" dirty="0"/>
          </a:p>
        </p:txBody>
      </p:sp>
      <p:cxnSp>
        <p:nvCxnSpPr>
          <p:cNvPr id="28" name="Straight Arrow Connector 27">
            <a:extLst>
              <a:ext uri="{FF2B5EF4-FFF2-40B4-BE49-F238E27FC236}">
                <a16:creationId xmlns:a16="http://schemas.microsoft.com/office/drawing/2014/main" id="{E64990B0-5F27-B900-36B7-FD4601E06092}"/>
              </a:ext>
            </a:extLst>
          </p:cNvPr>
          <p:cNvCxnSpPr>
            <a:cxnSpLocks/>
            <a:stCxn id="20" idx="3"/>
            <a:endCxn id="26" idx="0"/>
          </p:cNvCxnSpPr>
          <p:nvPr/>
        </p:nvCxnSpPr>
        <p:spPr>
          <a:xfrm>
            <a:off x="2378820" y="4250247"/>
            <a:ext cx="300124" cy="473199"/>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728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dirty="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In finite search spaces, cycles are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The worst case is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compared to BFS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r>
                      <a:rPr lang="en-US" sz="2400" b="0" i="1" smtClean="0">
                        <a:latin typeface="Cambria Math" panose="02040503050406030204" pitchFamily="18" charset="0"/>
                      </a:rPr>
                      <m:t>.</m:t>
                    </m:r>
                  </m:oMath>
                </a14:m>
                <a:endParaRPr lang="en-US" sz="2400" dirty="0"/>
              </a:p>
              <a:p>
                <a:pPr lvl="1">
                  <a:buNone/>
                </a:pPr>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is</a:t>
                </a:r>
                <a:r>
                  <a:rPr lang="en-US" sz="2400" dirty="0"/>
                  <a:t> </a:t>
                </a:r>
                <a:r>
                  <a:rPr lang="en-US" sz="2400" b="1" dirty="0">
                    <a:solidFill>
                      <a:srgbClr val="FF0000"/>
                    </a:solidFill>
                  </a:rPr>
                  <a:t>linear in max. tree depth </a:t>
                </a:r>
                <a14:m>
                  <m:oMath xmlns:m="http://schemas.openxmlformats.org/officeDocument/2006/math">
                    <m:r>
                      <a:rPr lang="en-US" sz="2400" b="1" i="1" dirty="0" smtClean="0">
                        <a:solidFill>
                          <a:srgbClr val="FF0000"/>
                        </a:solidFill>
                        <a:latin typeface="Cambria Math" panose="02040503050406030204" pitchFamily="18" charset="0"/>
                      </a:rPr>
                      <m:t>𝒎</m:t>
                    </m:r>
                  </m:oMath>
                </a14:m>
                <a:r>
                  <a:rPr lang="en-US" sz="2400" b="1" dirty="0">
                    <a:solidFill>
                      <a:srgbClr val="FF0000"/>
                    </a:solidFill>
                  </a:rPr>
                  <a:t> </a:t>
                </a:r>
                <a:r>
                  <a:rPr lang="en-US" sz="2400" dirty="0"/>
                  <a:t>which is very good but only achieved if </a:t>
                </a:r>
                <a:r>
                  <a:rPr lang="en-US" sz="2400" b="1" dirty="0">
                    <a:solidFill>
                      <a:srgbClr val="FF0000"/>
                    </a:solidFill>
                  </a:rPr>
                  <a:t>no reached data structure and memory management</a:t>
                </a:r>
                <a:r>
                  <a:rPr lang="en-US" sz="2400" dirty="0">
                    <a:solidFill>
                      <a:srgbClr val="FF0000"/>
                    </a:solidFill>
                  </a:rPr>
                  <a:t> </a:t>
                </a:r>
                <a:r>
                  <a:rPr lang="en-US" sz="2400" dirty="0"/>
                  <a:t>is used! </a:t>
                </a:r>
              </a:p>
              <a:p>
                <a:pPr lvl="1">
                  <a:buNone/>
                </a:pPr>
                <a:r>
                  <a:rPr lang="en-US" sz="2400" dirty="0"/>
                  <a:t>Cycles can be broken but redundant paths cannot be checked.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a:xfrm>
            <a:off x="628650" y="1825625"/>
            <a:ext cx="7886700" cy="2060575"/>
          </a:xfrm>
        </p:spPr>
        <p:txBody>
          <a:bodyPr>
            <a:normAutofit/>
          </a:bodyPr>
          <a:lstStyle/>
          <a:p>
            <a:pPr marL="0" indent="0">
              <a:buNone/>
            </a:pPr>
            <a:r>
              <a:rPr lang="en-US" dirty="0"/>
              <a:t>Can we</a:t>
            </a:r>
          </a:p>
          <a:p>
            <a:pPr lvl="1"/>
            <a:r>
              <a:rPr lang="en-US" b="1" dirty="0"/>
              <a:t>get DFS’s good memory footprint, </a:t>
            </a:r>
          </a:p>
          <a:p>
            <a:pPr lvl="1"/>
            <a:r>
              <a:rPr lang="en-US" b="1" dirty="0"/>
              <a:t>avoid infinite cycles, and</a:t>
            </a:r>
          </a:p>
          <a:p>
            <a:pPr lvl="1"/>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p:txBody>
      </p:sp>
      <p:sp>
        <p:nvSpPr>
          <p:cNvPr id="4" name="TextBox 3">
            <a:extLst>
              <a:ext uri="{FF2B5EF4-FFF2-40B4-BE49-F238E27FC236}">
                <a16:creationId xmlns:a16="http://schemas.microsoft.com/office/drawing/2014/main" id="{5153B71C-A962-1144-F70E-DC5EA6342430}"/>
              </a:ext>
            </a:extLst>
          </p:cNvPr>
          <p:cNvSpPr txBox="1"/>
          <p:nvPr/>
        </p:nvSpPr>
        <p:spPr>
          <a:xfrm>
            <a:off x="1219200" y="4419600"/>
            <a:ext cx="6248400"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514350" indent="-514350">
              <a:buFont typeface="+mj-lt"/>
              <a:buAutoNum type="arabicPeriod"/>
            </a:pPr>
            <a:r>
              <a:rPr lang="en-US" dirty="0"/>
              <a:t>Check if the root node is the goal. </a:t>
            </a:r>
          </a:p>
          <a:p>
            <a:pPr marL="514350" indent="-514350">
              <a:buFont typeface="+mj-lt"/>
              <a:buAutoNum type="arabicPeriod"/>
            </a:pPr>
            <a:r>
              <a:rPr lang="en-US" dirty="0"/>
              <a:t>Do a DFS searching for a path of length 1</a:t>
            </a:r>
          </a:p>
          <a:p>
            <a:pPr marL="514350" indent="-514350">
              <a:buFont typeface="+mj-lt"/>
              <a:buAutoNum type="arabicPeriod"/>
            </a:pPr>
            <a:r>
              <a:rPr lang="en-US" dirty="0"/>
              <a:t>If goal not found, do a DFS searching for a path of length 2</a:t>
            </a:r>
          </a:p>
          <a:p>
            <a:pPr marL="514350" indent="-514350">
              <a:buFont typeface="+mj-lt"/>
              <a:buAutoNum type="arabicPeriod"/>
            </a:pPr>
            <a:r>
              <a:rPr lang="en-US" dirty="0"/>
              <a:t>If goal not found, do a DFS searching for a path of length 3</a:t>
            </a:r>
          </a:p>
          <a:p>
            <a:pPr marL="514350" indent="-514350">
              <a:buFont typeface="+mj-lt"/>
              <a:buAutoNum type="arabicPeriod"/>
            </a:pPr>
            <a:r>
              <a:rPr lang="en-US" dirty="0"/>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0013" y="421028"/>
            <a:ext cx="8229600" cy="1143000"/>
          </a:xfrm>
        </p:spPr>
        <p:txBody>
          <a:bodyPr/>
          <a:lstStyle/>
          <a:p>
            <a:r>
              <a:rPr lang="en-US" dirty="0"/>
              <a:t>Planning for Search Problems</a:t>
            </a:r>
          </a:p>
        </p:txBody>
      </p:sp>
      <p:sp>
        <p:nvSpPr>
          <p:cNvPr id="3" name="Content Placeholder 2"/>
          <p:cNvSpPr>
            <a:spLocks noGrp="1"/>
          </p:cNvSpPr>
          <p:nvPr>
            <p:ph idx="1"/>
          </p:nvPr>
        </p:nvSpPr>
        <p:spPr>
          <a:xfrm>
            <a:off x="457200" y="1447800"/>
            <a:ext cx="4648200" cy="3200400"/>
          </a:xfrm>
        </p:spPr>
        <p:txBody>
          <a:bodyPr>
            <a:noAutofit/>
          </a:bodyPr>
          <a:lstStyle/>
          <a:p>
            <a:pPr>
              <a:lnSpc>
                <a:spcPct val="120000"/>
              </a:lnSpc>
            </a:pPr>
            <a:r>
              <a:rPr lang="en-US" sz="1700" dirty="0"/>
              <a:t>For now, we consider only a discrete environment using an </a:t>
            </a:r>
            <a:r>
              <a:rPr lang="en-US" sz="1700" b="1" dirty="0">
                <a:solidFill>
                  <a:srgbClr val="FF0000"/>
                </a:solidFill>
              </a:rPr>
              <a:t>atomic state representation </a:t>
            </a:r>
            <a:r>
              <a:rPr lang="en-US" sz="1700" dirty="0"/>
              <a:t>(states are just labeled 1, 2, 3, …). </a:t>
            </a:r>
          </a:p>
          <a:p>
            <a:pPr>
              <a:lnSpc>
                <a:spcPct val="120000"/>
              </a:lnSpc>
            </a:pPr>
            <a:r>
              <a:rPr lang="en-US" sz="1700" dirty="0"/>
              <a:t>The </a:t>
            </a:r>
            <a:r>
              <a:rPr lang="en-US" sz="1700" b="1" dirty="0">
                <a:solidFill>
                  <a:srgbClr val="FF0000"/>
                </a:solidFill>
              </a:rPr>
              <a:t>state space </a:t>
            </a:r>
            <a:r>
              <a:rPr lang="en-US" sz="1700" dirty="0"/>
              <a:t>is the set of all possible states of the environment and some states are marked as </a:t>
            </a:r>
            <a:r>
              <a:rPr lang="en-US" sz="1700" b="1" dirty="0">
                <a:solidFill>
                  <a:srgbClr val="FF0000"/>
                </a:solidFill>
              </a:rPr>
              <a:t>goal states</a:t>
            </a:r>
            <a:r>
              <a:rPr lang="en-US" sz="1700" dirty="0"/>
              <a:t>.</a:t>
            </a:r>
          </a:p>
          <a:p>
            <a:pPr>
              <a:lnSpc>
                <a:spcPct val="120000"/>
              </a:lnSpc>
            </a:pPr>
            <a:r>
              <a:rPr lang="en-US" sz="1700" dirty="0"/>
              <a:t>The </a:t>
            </a:r>
            <a:r>
              <a:rPr lang="en-US" sz="1700" b="1" dirty="0">
                <a:solidFill>
                  <a:srgbClr val="FF0000"/>
                </a:solidFill>
              </a:rPr>
              <a:t>optimal solution </a:t>
            </a:r>
            <a:r>
              <a:rPr lang="en-US" sz="1700" dirty="0"/>
              <a:t>is the sequence of actions (or equivalently a sequence of states) that gives the lowest path cost for reaching the goal.</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4925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341501"/>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28858"/>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5306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912110"/>
            <a:ext cx="8077200" cy="1641090"/>
          </a:xfrm>
          <a:prstGeom prst="rect">
            <a:avLst/>
          </a:prstGeom>
        </p:spPr>
        <p:txBody>
          <a:bodyPr wrap="square">
            <a:spAutoFit/>
          </a:bodyPr>
          <a:lstStyle/>
          <a:p>
            <a:pPr>
              <a:lnSpc>
                <a:spcPct val="120000"/>
              </a:lnSpc>
            </a:pPr>
            <a:r>
              <a:rPr lang="en-US" sz="1700" b="1" dirty="0"/>
              <a:t>Phases:</a:t>
            </a:r>
          </a:p>
          <a:p>
            <a:pPr marL="342900" indent="-342900">
              <a:lnSpc>
                <a:spcPct val="120000"/>
              </a:lnSpc>
              <a:buFont typeface="+mj-lt"/>
              <a:buAutoNum type="arabicParenR"/>
            </a:pPr>
            <a:r>
              <a:rPr lang="en-US" sz="1700" b="1" dirty="0"/>
              <a:t>Search/Planning</a:t>
            </a:r>
            <a:r>
              <a:rPr lang="en-US" sz="1700" dirty="0"/>
              <a:t>: the process of looking for the </a:t>
            </a:r>
            <a:r>
              <a:rPr lang="en-US" sz="1700" b="1" dirty="0">
                <a:solidFill>
                  <a:srgbClr val="FF0000"/>
                </a:solidFill>
              </a:rPr>
              <a:t>sequence of actions</a:t>
            </a:r>
            <a:r>
              <a:rPr lang="en-US" sz="1700" dirty="0"/>
              <a:t> that reaches a goal state. Requires that the agent knows what happens when it moves!</a:t>
            </a:r>
            <a:endParaRPr lang="en-US" sz="1700" b="1" dirty="0"/>
          </a:p>
          <a:p>
            <a:pPr marL="342900" indent="-342900">
              <a:lnSpc>
                <a:spcPct val="120000"/>
              </a:lnSpc>
              <a:buFont typeface="+mj-lt"/>
              <a:buAutoNum type="arabicParenR"/>
            </a:pPr>
            <a:r>
              <a:rPr lang="en-US" sz="1700" b="1" dirty="0"/>
              <a:t>Execution</a:t>
            </a:r>
            <a:r>
              <a:rPr lang="en-US" sz="1700" dirty="0"/>
              <a:t>: Once the agent begins executing the search solution in a deterministic, known environment, it can ignore its percepts (</a:t>
            </a:r>
            <a:r>
              <a:rPr lang="en-US" sz="1700" b="1" dirty="0">
                <a:solidFill>
                  <a:srgbClr val="FF0000"/>
                </a:solidFill>
              </a:rPr>
              <a:t>open-loop system</a:t>
            </a:r>
            <a:r>
              <a:rPr lang="en-US" sz="1700"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321312"/>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 (like BFS)</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a:t>
                </a:r>
                <a14:m>
                  <m:oMath xmlns:m="http://schemas.openxmlformats.org/officeDocument/2006/math">
                    <m:r>
                      <a:rPr lang="en-US" sz="2300" i="1" dirty="0" smtClean="0">
                        <a:latin typeface="Cambria Math" panose="02040503050406030204" pitchFamily="18" charset="0"/>
                      </a:rPr>
                      <m:t>𝑑</m:t>
                    </m:r>
                  </m:oMath>
                </a14:m>
                <a:r>
                  <a:rPr lang="en-US" sz="2300" dirty="0"/>
                  <a:t>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a:latin typeface="Cambria Math" panose="02040503050406030204" pitchFamily="18" charset="0"/>
                      </a:rPr>
                      <m:t>𝑏</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 class!</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a:t>
                </a:r>
                <a14:m>
                  <m:oMath xmlns:m="http://schemas.openxmlformats.org/officeDocument/2006/math">
                    <m:r>
                      <a:rPr lang="en-US" sz="2400" b="1" i="1" dirty="0" smtClean="0">
                        <a:latin typeface="Cambria Math" panose="02040503050406030204" pitchFamily="18" charset="0"/>
                        <a:sym typeface="Wingdings" panose="05000000000000000000" pitchFamily="2" charset="2"/>
                      </a:rPr>
                      <m:t>𝒎</m:t>
                    </m:r>
                    <m:r>
                      <a:rPr lang="en-US" sz="2400" b="1" i="1" dirty="0" smtClean="0">
                        <a:latin typeface="Cambria Math" panose="02040503050406030204" pitchFamily="18" charset="0"/>
                        <a:sym typeface="Wingdings" panose="05000000000000000000" pitchFamily="2" charset="2"/>
                      </a:rPr>
                      <m:t>≤</m:t>
                    </m:r>
                    <m:r>
                      <a:rPr lang="en-US" sz="2400" b="1" i="1" dirty="0" smtClean="0">
                        <a:latin typeface="Cambria Math" panose="02040503050406030204" pitchFamily="18" charset="0"/>
                        <a:sym typeface="Wingdings" panose="05000000000000000000" pitchFamily="2" charset="2"/>
                      </a:rPr>
                      <m:t>𝒅</m:t>
                    </m:r>
                  </m:oMath>
                </a14:m>
                <a:r>
                  <a:rPr lang="en-US" sz="2400" b="1" dirty="0">
                    <a:sym typeface="Wingdings" panose="05000000000000000000" pitchFamily="2" charset="2"/>
                  </a:rPr>
                  <a:t>.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a:t>
                </a:r>
                <a:r>
                  <a:rPr lang="en-US" sz="2800" b="1" dirty="0">
                    <a:solidFill>
                      <a:srgbClr val="FF0000"/>
                    </a:solidFill>
                  </a:rPr>
                  <a:t>much better space complexity</a:t>
                </a:r>
                <a:r>
                  <a:rPr lang="en-US" sz="2800" b="1" dirty="0"/>
                  <a:t> </a:t>
                </a:r>
                <a:r>
                  <a:rPr lang="en-US" sz="2800" dirty="0"/>
                  <a:t>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the workhorse of AI.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br>
              <a:rPr lang="en-US" sz="6000" b="1" dirty="0">
                <a:solidFill>
                  <a:srgbClr val="FFFFFF"/>
                </a:solidFill>
              </a:rPr>
            </a:br>
            <a:r>
              <a:rPr lang="en-US" sz="4400" dirty="0">
                <a:solidFill>
                  <a:srgbClr val="FFFFFF"/>
                </a:solidFill>
              </a:rPr>
              <a:t>Introduction</a:t>
            </a:r>
            <a:endParaRPr lang="en-US" sz="6000" dirty="0">
              <a:solidFill>
                <a:srgbClr val="FFFFFF"/>
              </a:solidFill>
            </a:endParaRP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typically have a very large search space.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what promising states are to explore first. These hints are derived from </a:t>
                </a:r>
              </a:p>
              <a:p>
                <a:pPr lvl="1"/>
                <a:r>
                  <a:rPr lang="en-US" dirty="0"/>
                  <a:t>information the agent has (e.g., a map with the goal location marked) or</a:t>
                </a:r>
              </a:p>
              <a:p>
                <a:pPr lvl="1"/>
                <a:r>
                  <a:rPr lang="en-US" dirty="0"/>
                  <a:t>percepts coming from a sensor (e.g., a GPS sensor and coordinates of the goal).</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always select the most promising node in the frontier for expansion using the </a:t>
                </a:r>
                <a:r>
                  <a:rPr lang="en-US" b="1" dirty="0">
                    <a:solidFill>
                      <a:srgbClr val="FF0000"/>
                    </a:solidFill>
                  </a:rPr>
                  <a:t>best-first search </a:t>
                </a:r>
                <a:r>
                  <a:rPr lang="en-US" dirty="0"/>
                  <a:t>strategy.</a:t>
                </a:r>
              </a:p>
              <a:p>
                <a:pPr lvl="1"/>
                <a:endParaRPr lang="en-US" dirty="0"/>
              </a:p>
              <a:p>
                <a:r>
                  <a:rPr lang="en-US" dirty="0"/>
                  <a:t>Discussed 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r="-927"/>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7886700" cy="369332"/>
          </a:xfrm>
          <a:prstGeom prst="rect">
            <a:avLst/>
          </a:prstGeom>
          <a:noFill/>
        </p:spPr>
        <p:txBody>
          <a:bodyPr wrap="square" rtlCol="0">
            <a:spAutoFit/>
          </a:bodyPr>
          <a:lstStyle/>
          <a:p>
            <a:r>
              <a:rPr lang="en-US" dirty="0"/>
              <a:t>Estimate the driving distance from Arad to Bucharest using a straight-line distance.</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8D9CEAD-8352-4F84-4D86-31BAF43A91E9}"/>
              </a:ext>
            </a:extLst>
          </p:cNvPr>
          <p:cNvSpPr txBox="1"/>
          <p:nvPr/>
        </p:nvSpPr>
        <p:spPr>
          <a:xfrm rot="1576214">
            <a:off x="1902984" y="3796784"/>
            <a:ext cx="685800" cy="369332"/>
          </a:xfrm>
          <a:prstGeom prst="rect">
            <a:avLst/>
          </a:prstGeom>
          <a:noFill/>
        </p:spPr>
        <p:txBody>
          <a:bodyPr wrap="square" rtlCol="0">
            <a:spAutoFit/>
          </a:bodyPr>
          <a:lstStyle/>
          <a:p>
            <a:r>
              <a:rPr lang="en-US" b="1" dirty="0">
                <a:solidFill>
                  <a:schemeClr val="accent2"/>
                </a:solidFill>
              </a:rPr>
              <a:t>366</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72000" y="4850562"/>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a:cxnSpLocks/>
          </p:cNvCxnSpPr>
          <p:nvPr/>
        </p:nvCxnSpPr>
        <p:spPr>
          <a:xfrm>
            <a:off x="3886200" y="4724400"/>
            <a:ext cx="914400" cy="3048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5287701" y="4837841"/>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dirty="0"/>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Definition of a Search Problem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70689" y="217224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70689" y="217224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28650" y="5492564"/>
            <a:ext cx="8153400" cy="923330"/>
          </a:xfrm>
          <a:prstGeom prst="rect">
            <a:avLst/>
          </a:prstGeom>
        </p:spPr>
        <p:txBody>
          <a:bodyPr wrap="square">
            <a:spAutoFit/>
          </a:bodyPr>
          <a:lstStyle/>
          <a:p>
            <a:r>
              <a:rPr lang="en-US" b="1" dirty="0"/>
              <a:t>Important</a:t>
            </a:r>
            <a:r>
              <a:rPr lang="en-US" dirty="0"/>
              <a:t>: The</a:t>
            </a:r>
            <a:r>
              <a:rPr lang="en-US" b="1" dirty="0"/>
              <a:t> </a:t>
            </a:r>
            <a:r>
              <a:rPr lang="en-US" b="1" dirty="0">
                <a:solidFill>
                  <a:srgbClr val="FF0000"/>
                </a:solidFill>
              </a:rPr>
              <a:t>state space </a:t>
            </a:r>
            <a:r>
              <a:rPr lang="en-US" dirty="0"/>
              <a:t>is typically too large to </a:t>
            </a:r>
            <a:r>
              <a:rPr lang="en-US"/>
              <a:t>be enumerated, </a:t>
            </a:r>
            <a:r>
              <a:rPr lang="en-US" dirty="0"/>
              <a:t>or it is continuous. Therefore, the problem is defined by initial state, actions and the transition model and not the set of all possible states.</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22537" y="3258332"/>
            <a:ext cx="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29733" y="2259510"/>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a:off x="5619745" y="3200400"/>
            <a:ext cx="1905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8F475D2A-AF34-6688-6C09-D1F0D640DB67}"/>
              </a:ext>
            </a:extLst>
          </p:cNvPr>
          <p:cNvCxnSpPr>
            <a:cxnSpLocks/>
          </p:cNvCxnSpPr>
          <p:nvPr/>
        </p:nvCxnSpPr>
        <p:spPr>
          <a:xfrm>
            <a:off x="5628996" y="2357968"/>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2B9670E-D744-66E0-8741-906EBFC92A5A}"/>
              </a:ext>
            </a:extLst>
          </p:cNvPr>
          <p:cNvCxnSpPr>
            <a:cxnSpLocks/>
          </p:cNvCxnSpPr>
          <p:nvPr/>
        </p:nvCxnSpPr>
        <p:spPr>
          <a:xfrm>
            <a:off x="5628996" y="2996345"/>
            <a:ext cx="0" cy="204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46D190C-E2C5-EF90-53AC-89D4D0B11A5D}"/>
              </a:ext>
            </a:extLst>
          </p:cNvPr>
          <p:cNvCxnSpPr>
            <a:cxnSpLocks/>
          </p:cNvCxnSpPr>
          <p:nvPr/>
        </p:nvCxnSpPr>
        <p:spPr>
          <a:xfrm>
            <a:off x="5792539" y="3200400"/>
            <a:ext cx="1421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3" end="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a:cxnSpLocks/>
          </p:cNvCxnSpPr>
          <p:nvPr/>
        </p:nvCxnSpPr>
        <p:spPr>
          <a:xfrm>
            <a:off x="3886200" y="4724400"/>
            <a:ext cx="914400" cy="277038"/>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62</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dirty="0"/>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 we only expand a single path.</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289560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656F2-D2C9-02A8-DE85-3DC1B2C999B6}"/>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EDCE3405-8AB5-0D1A-0B74-548B088EF96B}"/>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8643F467-F528-4108-C110-27ADCBEE0CC8}"/>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A* Search</a:t>
            </a:r>
            <a:endParaRPr lang="en-US" sz="4800" b="1" dirty="0">
              <a:solidFill>
                <a:srgbClr val="FFFFFF"/>
              </a:solidFill>
            </a:endParaRPr>
          </a:p>
        </p:txBody>
      </p:sp>
    </p:spTree>
    <p:extLst>
      <p:ext uri="{BB962C8B-B14F-4D97-AF65-F5344CB8AC3E}">
        <p14:creationId xmlns:p14="http://schemas.microsoft.com/office/powerpoint/2010/main" val="32027073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Optimality Problem of </a:t>
            </a:r>
            <a:br>
              <a:rPr lang="en-US" dirty="0"/>
            </a:br>
            <a:r>
              <a:rPr lang="en-US" dirty="0"/>
              <a:t>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748093" y="5257800"/>
                <a:ext cx="3495414" cy="923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rtlCol="0">
                <a:spAutoFit/>
              </a:bodyPr>
              <a:lstStyle/>
              <a:p>
                <a:pPr algn="ct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=1</m:t>
                    </m:r>
                  </m:oMath>
                </a14:m>
                <a:r>
                  <a:rPr lang="en-US" dirty="0"/>
                  <a:t> is better than </a:t>
                </a:r>
                <a14:m>
                  <m:oMath xmlns:m="http://schemas.openxmlformats.org/officeDocument/2006/math">
                    <m:r>
                      <a:rPr lang="en-US" i="1" dirty="0">
                        <a:latin typeface="Cambria Math" panose="02040503050406030204" pitchFamily="18" charset="0"/>
                      </a:rPr>
                      <m:t>h</m:t>
                    </m:r>
                    <m:r>
                      <a:rPr lang="en-US" i="1" dirty="0">
                        <a:latin typeface="Cambria Math" panose="02040503050406030204" pitchFamily="18" charset="0"/>
                      </a:rPr>
                      <m:t>=2</m:t>
                    </m:r>
                  </m:oMath>
                </a14:m>
                <a:r>
                  <a:rPr lang="en-US" dirty="0"/>
                  <a:t>. </a:t>
                </a:r>
                <a:br>
                  <a:rPr lang="en-US" dirty="0"/>
                </a:br>
                <a:r>
                  <a:rPr lang="en-US" dirty="0"/>
                  <a:t>Greedy best-first will go this way 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748093" y="5257800"/>
                <a:ext cx="3495414" cy="923330"/>
              </a:xfrm>
              <a:prstGeom prst="rect">
                <a:avLst/>
              </a:prstGeom>
              <a:blipFill>
                <a:blip r:embed="rId4"/>
                <a:stretch>
                  <a:fillRect t="-3268" b="-8497"/>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extBox 2">
            <a:extLst>
              <a:ext uri="{FF2B5EF4-FFF2-40B4-BE49-F238E27FC236}">
                <a16:creationId xmlns:a16="http://schemas.microsoft.com/office/drawing/2014/main" id="{413E9EE6-5B4E-BACD-81F1-3686999B98D9}"/>
              </a:ext>
            </a:extLst>
          </p:cNvPr>
          <p:cNvSpPr txBox="1"/>
          <p:nvPr/>
        </p:nvSpPr>
        <p:spPr>
          <a:xfrm>
            <a:off x="685800" y="1828800"/>
            <a:ext cx="7620000" cy="369332"/>
          </a:xfrm>
          <a:prstGeom prst="rect">
            <a:avLst/>
          </a:prstGeom>
          <a:noFill/>
        </p:spPr>
        <p:txBody>
          <a:bodyPr wrap="square" rtlCol="0">
            <a:spAutoFit/>
          </a:bodyPr>
          <a:lstStyle/>
          <a:p>
            <a:r>
              <a:rPr lang="en-US" dirty="0"/>
              <a:t>Greedy best-first search only considers the estimated cost to the goal.</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A</a:t>
            </a:r>
            <a:r>
              <a:rPr lang="en-US" baseline="30000" dirty="0"/>
              <a:t>*</a:t>
            </a:r>
            <a:r>
              <a:rPr lang="en-US" dirty="0"/>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e>
                    </m:d>
                    <m:r>
                      <a:rPr lang="en-US" sz="2600" i="1" dirty="0" smtClean="0">
                        <a:latin typeface="Cambria Math" panose="02040503050406030204" pitchFamily="18" charset="0"/>
                      </a:rPr>
                      <m:t>=</m:t>
                    </m:r>
                    <m:r>
                      <a:rPr lang="en-US" sz="2600" b="0" i="1" dirty="0" smtClean="0">
                        <a:latin typeface="Cambria Math" panose="02040503050406030204" pitchFamily="18" charset="0"/>
                      </a:rPr>
                      <m:t>3+1=4</m:t>
                    </m:r>
                    <m:r>
                      <a:rPr lang="en-US" sz="2600" i="1" dirty="0" smtClean="0">
                        <a:latin typeface="Cambria Math" panose="02040503050406030204" pitchFamily="18" charset="0"/>
                      </a:rPr>
                      <m:t>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d>
                      <m:dPr>
                        <m:ctrlPr>
                          <a:rPr lang="en-US" sz="2600" i="1" dirty="0" smtClean="0">
                            <a:latin typeface="Cambria Math" panose="02040503050406030204" pitchFamily="18" charset="0"/>
                          </a:rPr>
                        </m:ctrlPr>
                      </m:dPr>
                      <m:e>
                        <m:r>
                          <a:rPr lang="en-US" sz="2600" i="1" dirty="0" smtClean="0">
                            <a:latin typeface="Cambria Math" panose="02040503050406030204" pitchFamily="18" charset="0"/>
                          </a:rPr>
                          <m:t>𝑛</m:t>
                        </m:r>
                        <m:r>
                          <a:rPr lang="en-US" sz="2600" i="1" dirty="0" smtClean="0">
                            <a:latin typeface="Cambria Math" panose="02040503050406030204" pitchFamily="18" charset="0"/>
                          </a:rPr>
                          <m:t>’</m:t>
                        </m:r>
                      </m:e>
                    </m:d>
                    <m:r>
                      <a:rPr lang="en-US" sz="2600" i="1" dirty="0" smtClean="0">
                        <a:latin typeface="Cambria Math" panose="02040503050406030204" pitchFamily="18" charset="0"/>
                      </a:rPr>
                      <m:t>=</m:t>
                    </m:r>
                    <m:r>
                      <a:rPr lang="en-US" sz="2600" b="0" i="1" dirty="0" smtClean="0">
                        <a:latin typeface="Cambria Math" panose="02040503050406030204" pitchFamily="18" charset="0"/>
                      </a:rPr>
                      <m:t>1+</m:t>
                    </m:r>
                    <m:r>
                      <a:rPr lang="en-US" sz="2600" i="1" dirty="0" smtClean="0">
                        <a:latin typeface="Cambria Math" panose="02040503050406030204" pitchFamily="18" charset="0"/>
                      </a:rPr>
                      <m:t>2</m:t>
                    </m:r>
                    <m:r>
                      <a:rPr lang="en-US" sz="2600" b="0" i="1" dirty="0" smtClean="0">
                        <a:latin typeface="Cambria Math" panose="02040503050406030204" pitchFamily="18" charset="0"/>
                      </a:rPr>
                      <m:t>=3.</m:t>
                    </m:r>
                  </m:oMath>
                </a14:m>
                <a:endParaRPr lang="en-US" sz="2600" dirty="0"/>
              </a:p>
              <a:p>
                <a:pPr lvl="1">
                  <a:lnSpc>
                    <a:spcPct val="120000"/>
                  </a:lnSpc>
                  <a:buNone/>
                </a:pPr>
                <a:endParaRPr lang="en-US" dirty="0"/>
              </a:p>
              <a:p>
                <a:pPr>
                  <a:lnSpc>
                    <a:spcPct val="120000"/>
                  </a:lnSpc>
                  <a:buNone/>
                </a:pPr>
                <a:r>
                  <a:rPr lang="en-US" sz="2600" b="1" dirty="0"/>
                  <a:t>Note: </a:t>
                </a:r>
                <a:r>
                  <a:rPr lang="en-US" sz="2600" dirty="0"/>
                  <a:t>For greedy best-first search we just used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m:t>
                    </m:r>
                    <m:r>
                      <a:rPr lang="en-US" sz="2600" i="1" dirty="0" smtClean="0">
                        <a:latin typeface="Cambria Math" panose="02040503050406030204" pitchFamily="18" charset="0"/>
                      </a:rPr>
                      <m:t>h</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m:t>
                    </m:r>
                  </m:oMath>
                </a14:m>
                <a:endParaRPr lang="en-US" sz="2600"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819400" y="449782"/>
            <a:ext cx="5831412" cy="2445818"/>
          </a:xfrm>
          <a:prstGeom prst="rect">
            <a:avLst/>
          </a:prstGeom>
          <a:noFill/>
          <a:ln w="9525">
            <a:noFill/>
            <a:miter lim="800000"/>
            <a:headEnd/>
            <a:tailEnd/>
          </a:ln>
        </p:spPr>
      </p:pic>
      <p:grpSp>
        <p:nvGrpSpPr>
          <p:cNvPr id="2" name="Group 1">
            <a:extLst>
              <a:ext uri="{FF2B5EF4-FFF2-40B4-BE49-F238E27FC236}">
                <a16:creationId xmlns:a16="http://schemas.microsoft.com/office/drawing/2014/main" id="{FBD468E3-7788-296C-52DB-D4E95FC5D3D1}"/>
              </a:ext>
            </a:extLst>
          </p:cNvPr>
          <p:cNvGrpSpPr/>
          <p:nvPr/>
        </p:nvGrpSpPr>
        <p:grpSpPr>
          <a:xfrm>
            <a:off x="3520070" y="1403000"/>
            <a:ext cx="3358108" cy="650726"/>
            <a:chOff x="3520070" y="1403000"/>
            <a:chExt cx="3358108" cy="650726"/>
          </a:xfrm>
        </p:grpSpPr>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20070" y="1828800"/>
              <a:ext cx="2192338" cy="4026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4118044" y="1403000"/>
                  <a:ext cx="997324" cy="369332"/>
                </a:xfrm>
                <a:prstGeom prst="rect">
                  <a:avLst/>
                </a:prstGeom>
                <a:noFill/>
              </p:spPr>
              <p:txBody>
                <a:bodyPr wrap="none" rtlCol="0">
                  <a:spAutoFit/>
                </a:bodyPr>
                <a:lstStyle/>
                <a:p>
                  <a14:m>
                    <m:oMath xmlns:m="http://schemas.openxmlformats.org/officeDocument/2006/math">
                      <m:r>
                        <a:rPr lang="en-US" i="1" dirty="0">
                          <a:solidFill>
                            <a:srgbClr val="FF0000"/>
                          </a:solidFill>
                          <a:latin typeface="Cambria Math" panose="02040503050406030204" pitchFamily="18" charset="0"/>
                        </a:rPr>
                        <m:t>𝑔</m:t>
                      </m:r>
                      <m:r>
                        <a:rPr lang="en-US" i="1" dirty="0">
                          <a:solidFill>
                            <a:srgbClr val="FF0000"/>
                          </a:solidFill>
                          <a:latin typeface="Cambria Math" panose="02040503050406030204" pitchFamily="18" charset="0"/>
                        </a:rPr>
                        <m:t>(</m:t>
                      </m:r>
                      <m:r>
                        <a:rPr lang="en-US" i="1" dirty="0">
                          <a:solidFill>
                            <a:srgbClr val="FF0000"/>
                          </a:solidFill>
                          <a:latin typeface="Cambria Math" panose="02040503050406030204" pitchFamily="18" charset="0"/>
                        </a:rPr>
                        <m:t>𝑛</m:t>
                      </m:r>
                      <m:r>
                        <a:rPr lang="en-US" i="1" dirty="0">
                          <a:solidFill>
                            <a:srgbClr val="FF0000"/>
                          </a:solidFill>
                          <a:latin typeface="Cambria Math" panose="02040503050406030204" pitchFamily="18" charset="0"/>
                        </a:rPr>
                        <m:t>)</m:t>
                      </m:r>
                    </m:oMath>
                  </a14:m>
                  <a:r>
                    <a:rPr lang="en-US" dirty="0">
                      <a:solidFill>
                        <a:srgbClr val="FF0000"/>
                      </a:solidFill>
                    </a:rPr>
                    <a:t> = 3</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4118044" y="1403000"/>
                  <a:ext cx="997324" cy="369332"/>
                </a:xfrm>
                <a:prstGeom prst="rect">
                  <a:avLst/>
                </a:prstGeom>
                <a:blipFill>
                  <a:blip r:embed="rId5"/>
                  <a:stretch>
                    <a:fillRect t="-8197" r="-4294" b="-2459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EC98FBB-7443-4725-B9EB-9E3DCB1CCDA3}"/>
                </a:ext>
              </a:extLst>
            </p:cNvPr>
            <p:cNvSpPr txBox="1"/>
            <p:nvPr/>
          </p:nvSpPr>
          <p:spPr>
            <a:xfrm>
              <a:off x="5692344" y="1684394"/>
              <a:ext cx="306494"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EBBC9DD-B294-BFB5-30EC-9F47663B4409}"/>
                    </a:ext>
                  </a:extLst>
                </p:cNvPr>
                <p:cNvSpPr txBox="1"/>
                <p:nvPr/>
              </p:nvSpPr>
              <p:spPr>
                <a:xfrm>
                  <a:off x="5845591" y="1438314"/>
                  <a:ext cx="1032587"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e>
                      </m:d>
                      <m:r>
                        <a:rPr lang="en-US" b="0" i="1" dirty="0" smtClean="0">
                          <a:solidFill>
                            <a:srgbClr val="FF0000"/>
                          </a:solidFill>
                          <a:latin typeface="Cambria Math" panose="02040503050406030204" pitchFamily="18" charset="0"/>
                        </a:rPr>
                        <m:t>=4</m:t>
                      </m:r>
                    </m:oMath>
                  </a14:m>
                  <a:r>
                    <a:rPr lang="en-US" dirty="0">
                      <a:solidFill>
                        <a:srgbClr val="FF0000"/>
                      </a:solidFill>
                    </a:rPr>
                    <a:t> </a:t>
                  </a:r>
                  <a:endParaRPr lang="en-US" dirty="0"/>
                </a:p>
              </p:txBody>
            </p:sp>
          </mc:Choice>
          <mc:Fallback xmlns="">
            <p:sp>
              <p:nvSpPr>
                <p:cNvPr id="10" name="TextBox 9">
                  <a:extLst>
                    <a:ext uri="{FF2B5EF4-FFF2-40B4-BE49-F238E27FC236}">
                      <a16:creationId xmlns:a16="http://schemas.microsoft.com/office/drawing/2014/main" id="{3EBBC9DD-B294-BFB5-30EC-9F47663B4409}"/>
                    </a:ext>
                  </a:extLst>
                </p:cNvPr>
                <p:cNvSpPr txBox="1">
                  <a:spLocks noRot="1" noChangeAspect="1" noMove="1" noResize="1" noEditPoints="1" noAdjustHandles="1" noChangeArrowheads="1" noChangeShapeType="1" noTextEdit="1"/>
                </p:cNvSpPr>
                <p:nvPr/>
              </p:nvSpPr>
              <p:spPr>
                <a:xfrm>
                  <a:off x="5845591" y="1438314"/>
                  <a:ext cx="1032587" cy="369332"/>
                </a:xfrm>
                <a:prstGeom prst="rect">
                  <a:avLst/>
                </a:prstGeom>
                <a:blipFill>
                  <a:blip r:embed="rId6"/>
                  <a:stretch>
                    <a:fillRect/>
                  </a:stretch>
                </a:blipFill>
              </p:spPr>
              <p:txBody>
                <a:bodyPr/>
                <a:lstStyle/>
                <a:p>
                  <a:r>
                    <a:rPr lang="en-US">
                      <a:noFill/>
                    </a:rPr>
                    <a:t> </a:t>
                  </a:r>
                </a:p>
              </p:txBody>
            </p:sp>
          </mc:Fallback>
        </mc:AlternateContent>
      </p:grpSp>
      <p:grpSp>
        <p:nvGrpSpPr>
          <p:cNvPr id="6" name="Group 5">
            <a:extLst>
              <a:ext uri="{FF2B5EF4-FFF2-40B4-BE49-F238E27FC236}">
                <a16:creationId xmlns:a16="http://schemas.microsoft.com/office/drawing/2014/main" id="{56444927-56B6-4DB1-294B-496AEAF9EA64}"/>
              </a:ext>
            </a:extLst>
          </p:cNvPr>
          <p:cNvGrpSpPr/>
          <p:nvPr/>
        </p:nvGrpSpPr>
        <p:grpSpPr>
          <a:xfrm>
            <a:off x="4048319" y="732430"/>
            <a:ext cx="1514281" cy="566697"/>
            <a:chOff x="4048319" y="732430"/>
            <a:chExt cx="1514281" cy="566697"/>
          </a:xfrm>
        </p:grpSpPr>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3E8DA57-F78D-B0C5-D723-22F2D5B98D49}"/>
                    </a:ext>
                  </a:extLst>
                </p:cNvPr>
                <p:cNvSpPr txBox="1"/>
                <p:nvPr/>
              </p:nvSpPr>
              <p:spPr>
                <a:xfrm>
                  <a:off x="4261231" y="732430"/>
                  <a:ext cx="1301369" cy="369332"/>
                </a:xfrm>
                <a:prstGeom prst="rect">
                  <a:avLst/>
                </a:prstGeom>
                <a:noFill/>
              </p:spPr>
              <p:txBody>
                <a:bodyPr wrap="square">
                  <a:spAutoFit/>
                </a:bodyPr>
                <a:lstStyle/>
                <a:p>
                  <a14:m>
                    <m:oMath xmlns:m="http://schemas.openxmlformats.org/officeDocument/2006/math">
                      <m:r>
                        <m:rPr>
                          <m:sty m:val="p"/>
                        </m:rPr>
                        <a:rPr lang="en-US" b="0" i="0" dirty="0" smtClean="0">
                          <a:solidFill>
                            <a:srgbClr val="FF0000"/>
                          </a:solidFill>
                          <a:latin typeface="Cambria Math" panose="02040503050406030204" pitchFamily="18" charset="0"/>
                        </a:rPr>
                        <m:t>f</m:t>
                      </m:r>
                      <m:d>
                        <m:dPr>
                          <m:ctrlPr>
                            <a:rPr lang="en-US" b="0" i="1" dirty="0" smtClean="0">
                              <a:solidFill>
                                <a:srgbClr val="FF0000"/>
                              </a:solidFill>
                              <a:latin typeface="Cambria Math" panose="02040503050406030204" pitchFamily="18" charset="0"/>
                            </a:rPr>
                          </m:ctrlPr>
                        </m:dPr>
                        <m:e>
                          <m:r>
                            <a:rPr lang="en-US"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e>
                      </m:d>
                      <m:r>
                        <a:rPr lang="en-US" b="0" i="1" dirty="0" smtClean="0">
                          <a:solidFill>
                            <a:srgbClr val="FF0000"/>
                          </a:solidFill>
                          <a:latin typeface="Cambria Math" panose="02040503050406030204" pitchFamily="18" charset="0"/>
                        </a:rPr>
                        <m:t>=3</m:t>
                      </m:r>
                    </m:oMath>
                  </a14:m>
                  <a:r>
                    <a:rPr lang="en-US" dirty="0">
                      <a:solidFill>
                        <a:srgbClr val="FF0000"/>
                      </a:solidFill>
                    </a:rPr>
                    <a:t> </a:t>
                  </a:r>
                  <a:endParaRPr lang="en-US" dirty="0"/>
                </a:p>
              </p:txBody>
            </p:sp>
          </mc:Choice>
          <mc:Fallback xmlns="">
            <p:sp>
              <p:nvSpPr>
                <p:cNvPr id="14" name="TextBox 13">
                  <a:extLst>
                    <a:ext uri="{FF2B5EF4-FFF2-40B4-BE49-F238E27FC236}">
                      <a16:creationId xmlns:a16="http://schemas.microsoft.com/office/drawing/2014/main" id="{43E8DA57-F78D-B0C5-D723-22F2D5B98D49}"/>
                    </a:ext>
                  </a:extLst>
                </p:cNvPr>
                <p:cNvSpPr txBox="1">
                  <a:spLocks noRot="1" noChangeAspect="1" noMove="1" noResize="1" noEditPoints="1" noAdjustHandles="1" noChangeArrowheads="1" noChangeShapeType="1" noTextEdit="1"/>
                </p:cNvSpPr>
                <p:nvPr/>
              </p:nvSpPr>
              <p:spPr>
                <a:xfrm>
                  <a:off x="4261231" y="732430"/>
                  <a:ext cx="1301369" cy="369332"/>
                </a:xfrm>
                <a:prstGeom prst="rect">
                  <a:avLst/>
                </a:prstGeom>
                <a:blipFill>
                  <a:blip r:embed="rId7"/>
                  <a:stretch>
                    <a:fillRect/>
                  </a:stretch>
                </a:blipFill>
              </p:spPr>
              <p:txBody>
                <a:bodyPr/>
                <a:lstStyle/>
                <a:p>
                  <a:r>
                    <a:rPr 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549333" y="4807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4754301" y="5244296"/>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Definition as an </a:t>
                </a:r>
                <a:r>
                  <a:rPr lang="en-US" b="1" dirty="0"/>
                  <a:t>action schema</a:t>
                </a:r>
                <a:r>
                  <a:rPr lang="en-US" dirty="0"/>
                  <a:t>:</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  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  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Definition as a </a:t>
                </a:r>
                <a:r>
                  <a:rPr lang="en-US" b="1" dirty="0"/>
                  <a:t>function</a:t>
                </a:r>
                <a:r>
                  <a:rPr lang="en-US" dirty="0"/>
                  <a:t>:</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𝑠</m:t>
                    </m:r>
                    <m:r>
                      <a:rPr lang="en-US" sz="2000" b="0" i="1" smtClean="0">
                        <a:latin typeface="Cambria Math" panose="02040503050406030204" pitchFamily="18" charset="0"/>
                      </a:rPr>
                      <m:t>, </m:t>
                    </m:r>
                    <m:r>
                      <a:rPr lang="en-US" sz="2000" b="0" i="1" smtClean="0">
                        <a:latin typeface="Cambria Math" panose="02040503050406030204" pitchFamily="18" charset="0"/>
                      </a:rPr>
                      <m:t>𝑎</m:t>
                    </m:r>
                    <m:r>
                      <a:rPr lang="en-US" sz="2000" b="0" i="1" smtClean="0">
                        <a:latin typeface="Cambria Math" panose="02040503050406030204" pitchFamily="18" charset="0"/>
                      </a:rPr>
                      <m:t>)</m:t>
                    </m:r>
                  </m:oMath>
                </a14:m>
                <a:br>
                  <a:rPr lang="en-US" sz="2000" dirty="0"/>
                </a:br>
                <a:endParaRPr lang="en-US" sz="2000" dirty="0"/>
              </a:p>
              <a:p>
                <a:r>
                  <a:rPr lang="en-US" sz="2000" dirty="0"/>
                  <a:t>A </a:t>
                </a:r>
                <a:r>
                  <a:rPr lang="en-US" sz="2000" b="1" dirty="0"/>
                  <a:t>graph</a:t>
                </a:r>
                <a:r>
                  <a:rPr lang="en-US" sz="2000" dirty="0"/>
                  <a:t> with states </a:t>
                </a:r>
                <a:br>
                  <a:rPr lang="en-US" sz="2000" dirty="0"/>
                </a:br>
                <a:r>
                  <a:rPr lang="en-US" sz="2000" dirty="0"/>
                  <a:t>as vertices and actions</a:t>
                </a:r>
                <a:br>
                  <a:rPr lang="en-US" sz="2000" dirty="0"/>
                </a:br>
                <a:r>
                  <a:rPr lang="en-US" sz="2000" dirty="0"/>
                  <a:t>as edges.</a:t>
                </a:r>
              </a:p>
              <a:p>
                <a:endParaRPr lang="en-US" sz="2000" dirty="0"/>
              </a:p>
              <a:p>
                <a:r>
                  <a:rPr lang="en-US" sz="2000" dirty="0"/>
                  <a:t>Function implemented </a:t>
                </a:r>
                <a:br>
                  <a:rPr lang="en-US" sz="2000" dirty="0"/>
                </a:br>
                <a:r>
                  <a:rPr lang="en-US" sz="2000" dirty="0"/>
                  <a:t>as a </a:t>
                </a:r>
                <a:r>
                  <a:rPr lang="en-US" sz="2000" b="1" dirty="0"/>
                  <a:t>table</a:t>
                </a:r>
                <a:r>
                  <a:rPr lang="en-US" sz="2000" dirty="0"/>
                  <a:t> representing</a:t>
                </a:r>
                <a:br>
                  <a:rPr lang="en-US" sz="2000" dirty="0"/>
                </a:br>
                <a:r>
                  <a:rPr lang="en-US" sz="2000" dirty="0"/>
                  <a:t>the state space </a:t>
                </a:r>
                <a:br>
                  <a:rPr lang="en-US" sz="2000" dirty="0"/>
                </a:br>
                <a:r>
                  <a:rPr lang="en-US" sz="2000" dirty="0"/>
                  <a:t>as a graph.</a:t>
                </a:r>
              </a:p>
              <a:p>
                <a:pPr marL="0" indent="0">
                  <a:buNone/>
                </a:pPr>
                <a:endParaRPr lang="en-US" sz="2000" dirty="0"/>
              </a:p>
              <a:p>
                <a:pPr marL="0" indent="0">
                  <a:buNone/>
                </a:pPr>
                <a:endParaRPr lang="en-US" sz="2000" dirty="0"/>
              </a:p>
              <a:p>
                <a:pPr marL="0" indent="0">
                  <a:buNone/>
                </a:pPr>
                <a:endParaRPr lang="en-US" sz="2000" dirty="0"/>
              </a:p>
              <a:p>
                <a:endParaRPr lang="en-US" sz="2000" dirty="0"/>
              </a:p>
              <a:p>
                <a:r>
                  <a:rPr lang="en-US" sz="2000" b="1" dirty="0"/>
                  <a:t>Available actions </a:t>
                </a:r>
                <a:r>
                  <a:rPr lang="en-US" sz="2000" dirty="0"/>
                  <a:t>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
        <p:nvSpPr>
          <p:cNvPr id="10" name="TextBox 9">
            <a:extLst>
              <a:ext uri="{FF2B5EF4-FFF2-40B4-BE49-F238E27FC236}">
                <a16:creationId xmlns:a16="http://schemas.microsoft.com/office/drawing/2014/main" id="{3D1B3D94-6140-B4E2-0740-BC5CB2227458}"/>
              </a:ext>
            </a:extLst>
          </p:cNvPr>
          <p:cNvSpPr txBox="1"/>
          <p:nvPr/>
        </p:nvSpPr>
        <p:spPr>
          <a:xfrm>
            <a:off x="450254" y="6414052"/>
            <a:ext cx="7886700" cy="369332"/>
          </a:xfrm>
          <a:prstGeom prst="rect">
            <a:avLst/>
          </a:prstGeom>
          <a:noFill/>
        </p:spPr>
        <p:txBody>
          <a:bodyPr wrap="square" rtlCol="0">
            <a:spAutoFit/>
          </a:bodyPr>
          <a:lstStyle/>
          <a:p>
            <a:pPr algn="ctr"/>
            <a:r>
              <a:rPr lang="en-US" b="1" dirty="0"/>
              <a:t>Note</a:t>
            </a:r>
            <a:r>
              <a:rPr lang="en-US" dirty="0"/>
              <a:t>: Known and deterministic is a property of the transition function!</a:t>
            </a:r>
          </a:p>
        </p:txBody>
      </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5334000" y="4922455"/>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
        <p:nvSpPr>
          <p:cNvPr id="12" name="Speech Bubble: Rectangle with Corners Rounded 11">
            <a:extLst>
              <a:ext uri="{FF2B5EF4-FFF2-40B4-BE49-F238E27FC236}">
                <a16:creationId xmlns:a16="http://schemas.microsoft.com/office/drawing/2014/main" id="{580B4910-35A0-9335-EDC6-B3AC5C0415C3}"/>
              </a:ext>
            </a:extLst>
          </p:cNvPr>
          <p:cNvSpPr/>
          <p:nvPr/>
        </p:nvSpPr>
        <p:spPr>
          <a:xfrm>
            <a:off x="914400" y="3824468"/>
            <a:ext cx="2133600" cy="914400"/>
          </a:xfrm>
          <a:prstGeom prst="wedgeRoundRectCallout">
            <a:avLst>
              <a:gd name="adj1" fmla="val 108467"/>
              <a:gd name="adj2" fmla="val -175670"/>
              <a:gd name="adj3" fmla="val 1666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400" dirty="0"/>
              <a:t>Reconsiders </a:t>
            </a:r>
            <a:r>
              <a:rPr lang="en-US" sz="1400" dirty="0" err="1"/>
              <a:t>Rimnicu</a:t>
            </a:r>
            <a:r>
              <a:rPr lang="en-US" sz="1400" dirty="0"/>
              <a:t> </a:t>
            </a:r>
            <a:r>
              <a:rPr lang="en-US" sz="1400" dirty="0" err="1"/>
              <a:t>Vilcea</a:t>
            </a:r>
            <a:r>
              <a:rPr lang="en-US" sz="1400" dirty="0"/>
              <a:t> because </a:t>
            </a:r>
            <a:r>
              <a:rPr lang="en-US" sz="1400" dirty="0" err="1"/>
              <a:t>Fagaras</a:t>
            </a:r>
            <a:r>
              <a:rPr lang="en-US" sz="1400" dirty="0"/>
              <a:t> may have a shorter total cost to Bucharest.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5410200" y="5569527"/>
            <a:ext cx="457200" cy="3048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6" name="Oval 5"/>
          <p:cNvSpPr/>
          <p:nvPr/>
        </p:nvSpPr>
        <p:spPr>
          <a:xfrm>
            <a:off x="6096000" y="5867400"/>
            <a:ext cx="685800" cy="38100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style>
              <a:lnRef idx="3">
                <a:schemeClr val="lt1"/>
              </a:lnRef>
              <a:fillRef idx="1">
                <a:schemeClr val="accent3"/>
              </a:fillRef>
              <a:effectRef idx="1">
                <a:schemeClr val="accent3"/>
              </a:effectRef>
              <a:fontRef idx="minor">
                <a:schemeClr val="lt1"/>
              </a:fontRef>
            </p:style>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591495" y="34290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671180" y="399672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953445" y="38100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 name="TextBox 1">
            <a:extLst>
              <a:ext uri="{FF2B5EF4-FFF2-40B4-BE49-F238E27FC236}">
                <a16:creationId xmlns:a16="http://schemas.microsoft.com/office/drawing/2014/main" id="{2691EB31-CFD4-07EC-3FC8-8FB7FF290E71}"/>
              </a:ext>
            </a:extLst>
          </p:cNvPr>
          <p:cNvSpPr txBox="1"/>
          <p:nvPr/>
        </p:nvSpPr>
        <p:spPr>
          <a:xfrm>
            <a:off x="4572000" y="3983308"/>
            <a:ext cx="990600" cy="523220"/>
          </a:xfrm>
          <a:prstGeom prst="rect">
            <a:avLst/>
          </a:prstGeom>
          <a:noFill/>
        </p:spPr>
        <p:txBody>
          <a:bodyPr wrap="square" rtlCol="0">
            <a:spAutoFit/>
          </a:bodyPr>
          <a:lstStyle/>
          <a:p>
            <a:r>
              <a:rPr lang="en-US" sz="2800" dirty="0"/>
              <a:t>A*</a:t>
            </a:r>
          </a:p>
        </p:txBody>
      </p:sp>
      <p:sp>
        <p:nvSpPr>
          <p:cNvPr id="7" name="TextBox 6">
            <a:extLst>
              <a:ext uri="{FF2B5EF4-FFF2-40B4-BE49-F238E27FC236}">
                <a16:creationId xmlns:a16="http://schemas.microsoft.com/office/drawing/2014/main" id="{BBE7D8FB-4EE2-D0D9-2BED-867C8263E823}"/>
              </a:ext>
            </a:extLst>
          </p:cNvPr>
          <p:cNvSpPr txBox="1"/>
          <p:nvPr/>
        </p:nvSpPr>
        <p:spPr>
          <a:xfrm>
            <a:off x="5211417" y="6092687"/>
            <a:ext cx="2378765" cy="646331"/>
          </a:xfrm>
          <a:prstGeom prst="rect">
            <a:avLst/>
          </a:prstGeom>
          <a:noFill/>
        </p:spPr>
        <p:txBody>
          <a:bodyPr wrap="square" rtlCol="0">
            <a:spAutoFit/>
          </a:bodyPr>
          <a:lstStyle/>
          <a:p>
            <a:pPr algn="ctr"/>
            <a:r>
              <a:rPr lang="en-US" dirty="0"/>
              <a:t>A* Search expands fewer nodes than BFS!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74</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b="1" dirty="0">
                    <a:solidFill>
                      <a:srgbClr val="FF0000"/>
                    </a:solidFill>
                  </a:rPr>
                  <a:t>Path cost to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 heuristic from </a:t>
                </a:r>
                <a14:m>
                  <m:oMath xmlns:m="http://schemas.openxmlformats.org/officeDocument/2006/math">
                    <m:r>
                      <a:rPr lang="en-US" b="1" i="1" dirty="0" smtClean="0">
                        <a:solidFill>
                          <a:srgbClr val="FF0000"/>
                        </a:solidFill>
                        <a:latin typeface="Cambria Math" panose="02040503050406030204" pitchFamily="18" charset="0"/>
                      </a:rPr>
                      <m:t>𝒏</m:t>
                    </m:r>
                  </m:oMath>
                </a14:m>
                <a:r>
                  <a:rPr lang="en-US" b="1" dirty="0">
                    <a:solidFill>
                      <a:srgbClr val="FF0000"/>
                    </a:solidFill>
                  </a:rPr>
                  <a:t> to goal = estimate of the total cost </a:t>
                </a:r>
                <a:br>
                  <a:rPr lang="en-US" b="1" dirty="0">
                    <a:solidFill>
                      <a:srgbClr val="FF0000"/>
                    </a:solidFill>
                  </a:rPr>
                </a:br>
                <a14:m>
                  <m:oMathPara xmlns:m="http://schemas.openxmlformats.org/officeDocument/2006/math">
                    <m:oMathParaPr>
                      <m:jc m:val="centerGroup"/>
                    </m:oMathParaPr>
                    <m:oMath xmlns:m="http://schemas.openxmlformats.org/officeDocument/2006/math">
                      <m:r>
                        <a:rPr lang="en-US" b="1" i="1" smtClean="0">
                          <a:solidFill>
                            <a:srgbClr val="FF0000"/>
                          </a:solidFill>
                          <a:latin typeface="Cambria Math" panose="02040503050406030204" pitchFamily="18" charset="0"/>
                        </a:rPr>
                        <m:t>𝒈</m:t>
                      </m:r>
                      <m:d>
                        <m:dPr>
                          <m:ctrlPr>
                            <a:rPr lang="en-US" b="1" i="1">
                              <a:solidFill>
                                <a:srgbClr val="FF0000"/>
                              </a:solidFill>
                              <a:latin typeface="Cambria Math" panose="02040503050406030204" pitchFamily="18" charset="0"/>
                            </a:rPr>
                          </m:ctrlPr>
                        </m:dPr>
                        <m:e>
                          <m:r>
                            <a:rPr lang="en-US" b="1" i="1">
                              <a:solidFill>
                                <a:srgbClr val="FF0000"/>
                              </a:solidFill>
                              <a:latin typeface="Cambria Math" panose="02040503050406030204" pitchFamily="18" charset="0"/>
                            </a:rPr>
                            <m:t>𝒏</m:t>
                          </m:r>
                        </m:e>
                      </m:d>
                      <m:r>
                        <a:rPr lang="en-US" b="1" i="1">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m:oMathPara>
                </a14:m>
                <a:endParaRPr lang="en-US" b="1"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a:p>
                <a:pPr marL="0" indent="0">
                  <a:buNone/>
                </a:pPr>
                <a:endParaRPr lang="en-US" sz="2400" dirty="0"/>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932"/>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t>
            </a:r>
            <a:br>
              <a:rPr lang="en-US" dirty="0"/>
            </a:br>
            <a:r>
              <a:rPr lang="en-US" dirty="0"/>
              <a:t>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342900" lvl="1" indent="0">
                  <a:buNone/>
                </a:pPr>
                <a:r>
                  <a:rPr lang="en-US" dirty="0"/>
                  <a:t>No other tree-based search algorithm that employs the same heuristic can expand fewer nodes and still guarantee the optimal solution.</a:t>
                </a:r>
              </a:p>
              <a:p>
                <a:pPr marL="685800" lvl="1" indent="-342900">
                  <a:buFont typeface="+mj-lt"/>
                  <a:buAutoNum type="alphaLcPeriod"/>
                </a:pPr>
                <a:endParaRPr lang="en-US" dirty="0"/>
              </a:p>
              <a:p>
                <a:pPr marL="0" indent="0">
                  <a:buNone/>
                </a:pPr>
                <a:endParaRPr lang="en-US" dirty="0"/>
              </a:p>
              <a:p>
                <a:pPr marL="0" indent="0">
                  <a:buNone/>
                </a:pPr>
                <a:r>
                  <a:rPr lang="en-US" b="1" dirty="0"/>
                  <a:t>Proof</a:t>
                </a:r>
                <a:r>
                  <a:rPr lang="en-US" dirty="0"/>
                  <a:t>: Any algorithm that does not expand all nodes with</a:t>
                </a:r>
                <a:br>
                  <a:rPr lang="en-US" i="1" dirty="0">
                    <a:latin typeface="Cambria Math" panose="02040503050406030204" pitchFamily="18" charset="0"/>
                  </a:rPr>
                </a:b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A*Search</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fontScale="92500" lnSpcReduction="2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oMath>
                </a14:m>
                <a:r>
                  <a:rPr lang="en-US" sz="2400" dirty="0"/>
                  <a:t> in the worst case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𝑏</m:t>
                        </m:r>
                      </m:e>
                      <m:sup>
                        <m:r>
                          <a:rPr lang="en-US" sz="2400" b="0" i="1" smtClean="0">
                            <a:latin typeface="Cambria Math" panose="02040503050406030204" pitchFamily="18" charset="0"/>
                          </a:rPr>
                          <m:t>𝑑</m:t>
                        </m:r>
                      </m:sup>
                    </m:sSup>
                    <m:r>
                      <a:rPr lang="en-US" sz="2400" b="0" i="1" smtClean="0">
                        <a:latin typeface="Cambria Math" panose="02040503050406030204" pitchFamily="18" charset="0"/>
                      </a:rPr>
                      <m:t>)</m:t>
                    </m:r>
                  </m:oMath>
                </a14:m>
                <a:r>
                  <a:rPr lang="en-US" sz="2400" dirty="0"/>
                  <a:t> like BFS.</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 This is often too high unless a very good heuristic is know.</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850" t="-2801"/>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7EA6-8025-90E1-E37A-575A8A03C50C}"/>
              </a:ext>
            </a:extLst>
          </p:cNvPr>
          <p:cNvSpPr>
            <a:spLocks noGrp="1"/>
          </p:cNvSpPr>
          <p:nvPr>
            <p:ph type="title"/>
          </p:nvPr>
        </p:nvSpPr>
        <p:spPr/>
        <p:txBody>
          <a:bodyPr/>
          <a:lstStyle/>
          <a:p>
            <a:r>
              <a:rPr lang="en-US" dirty="0"/>
              <a:t>Iterative-Deepening A* Search – IDA*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4F068FC-89B3-09BC-2DDC-E641BE15087F}"/>
                  </a:ext>
                </a:extLst>
              </p:cNvPr>
              <p:cNvSpPr>
                <a:spLocks noGrp="1"/>
              </p:cNvSpPr>
              <p:nvPr>
                <p:ph idx="1"/>
              </p:nvPr>
            </p:nvSpPr>
            <p:spPr/>
            <p:txBody>
              <a:bodyPr>
                <a:normAutofit fontScale="92500" lnSpcReduction="20000"/>
              </a:bodyPr>
              <a:lstStyle/>
              <a:p>
                <a:r>
                  <a:rPr lang="en-US" b="1" dirty="0"/>
                  <a:t>Idea</a:t>
                </a:r>
                <a:r>
                  <a:rPr lang="en-US" dirty="0"/>
                  <a:t>: A* search without a reached data structure.</a:t>
                </a:r>
              </a:p>
              <a:p>
                <a:r>
                  <a:rPr lang="en-US" b="1" dirty="0"/>
                  <a:t>Remember</a:t>
                </a:r>
                <a:r>
                  <a:rPr lang="en-US" dirty="0"/>
                  <a:t>: Regular IDA is uninformed and increases the cutoff by one after each iteration.</a:t>
                </a:r>
              </a:p>
              <a:p>
                <a:endParaRPr lang="en-US" dirty="0"/>
              </a:p>
              <a:p>
                <a:r>
                  <a:rPr lang="en-US" dirty="0"/>
                  <a:t>IDA* uses the cost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err="1">
                        <a:latin typeface="Cambria Math" panose="02040503050406030204" pitchFamily="18" charset="0"/>
                      </a:rPr>
                      <m:t>𝑔</m:t>
                    </m:r>
                    <m:r>
                      <a:rPr lang="en-US" i="1" dirty="0" err="1" smtClean="0">
                        <a:latin typeface="Cambria Math" panose="02040503050406030204" pitchFamily="18" charset="0"/>
                      </a:rPr>
                      <m:t>+</m:t>
                    </m:r>
                    <m:r>
                      <a:rPr lang="en-US" i="1" dirty="0" err="1" smtClean="0">
                        <a:latin typeface="Cambria Math" panose="02040503050406030204" pitchFamily="18" charset="0"/>
                      </a:rPr>
                      <m:t>h</m:t>
                    </m:r>
                  </m:oMath>
                </a14:m>
                <a:r>
                  <a:rPr lang="en-US" dirty="0"/>
                  <a:t> of a node as the cutoff. In each iteration, the cost cutoff increases slightly. It is optimal if steps are small and </a:t>
                </a:r>
                <a14:m>
                  <m:oMath xmlns:m="http://schemas.openxmlformats.org/officeDocument/2006/math">
                    <m:r>
                      <a:rPr lang="en-US" i="1" dirty="0" smtClean="0">
                        <a:latin typeface="Cambria Math" panose="02040503050406030204" pitchFamily="18" charset="0"/>
                      </a:rPr>
                      <m:t>h</m:t>
                    </m:r>
                  </m:oMath>
                </a14:m>
                <a:r>
                  <a:rPr lang="en-US" dirty="0"/>
                  <a:t> is admissible. </a:t>
                </a:r>
              </a:p>
              <a:p>
                <a:r>
                  <a:rPr lang="en-US" b="1" dirty="0"/>
                  <a:t>Issues</a:t>
                </a:r>
                <a:r>
                  <a:rPr lang="en-US" dirty="0"/>
                  <a:t>: </a:t>
                </a:r>
              </a:p>
              <a:p>
                <a:pPr lvl="1"/>
                <a:r>
                  <a:rPr lang="en-US" dirty="0"/>
                  <a:t>By how much to increase the cutoff in each iteration.</a:t>
                </a:r>
              </a:p>
              <a:p>
                <a:pPr lvl="1"/>
                <a:r>
                  <a:rPr lang="en-US" dirty="0"/>
                  <a:t>Rebuilds the tree many times.</a:t>
                </a:r>
              </a:p>
              <a:p>
                <a:endParaRPr lang="en-US" dirty="0"/>
              </a:p>
              <a:p>
                <a:r>
                  <a:rPr lang="en-US" b="1" dirty="0"/>
                  <a:t>Other memory-bounded variants of A* search</a:t>
                </a:r>
                <a:r>
                  <a:rPr lang="en-US" dirty="0"/>
                  <a:t>: </a:t>
                </a:r>
              </a:p>
              <a:p>
                <a:pPr lvl="1"/>
                <a:r>
                  <a:rPr lang="en-US" dirty="0"/>
                  <a:t>Recursive best-first search (RBFS) adds a </a:t>
                </a:r>
                <a14:m>
                  <m:oMath xmlns:m="http://schemas.openxmlformats.org/officeDocument/2006/math">
                    <m:r>
                      <a:rPr lang="en-US" i="1" dirty="0" smtClean="0">
                        <a:latin typeface="Cambria Math" panose="02040503050406030204" pitchFamily="18" charset="0"/>
                      </a:rPr>
                      <m:t>𝑓</m:t>
                    </m:r>
                  </m:oMath>
                </a14:m>
                <a:r>
                  <a:rPr lang="en-US" dirty="0"/>
                  <a:t>-limit to the depth-first search behavior of best-first search.</a:t>
                </a:r>
              </a:p>
              <a:p>
                <a:pPr lvl="1"/>
                <a:r>
                  <a:rPr lang="en-US" dirty="0"/>
                  <a:t>Simplified memory-bounded A* (SMA*) performs A* till the memory is full and then drops the worst (highest </a:t>
                </a:r>
                <a14:m>
                  <m:oMath xmlns:m="http://schemas.openxmlformats.org/officeDocument/2006/math">
                    <m:r>
                      <a:rPr lang="en-US" i="1" dirty="0" smtClean="0">
                        <a:latin typeface="Cambria Math" panose="02040503050406030204" pitchFamily="18" charset="0"/>
                      </a:rPr>
                      <m:t>𝑓</m:t>
                    </m:r>
                  </m:oMath>
                </a14:m>
                <a:r>
                  <a:rPr lang="en-US" dirty="0"/>
                  <a:t>) leaf node from memory. It can rebuild the node later if needed.</a:t>
                </a:r>
              </a:p>
            </p:txBody>
          </p:sp>
        </mc:Choice>
        <mc:Fallback xmlns="">
          <p:sp>
            <p:nvSpPr>
              <p:cNvPr id="3" name="Content Placeholder 2">
                <a:extLst>
                  <a:ext uri="{FF2B5EF4-FFF2-40B4-BE49-F238E27FC236}">
                    <a16:creationId xmlns:a16="http://schemas.microsoft.com/office/drawing/2014/main" id="{64F068FC-89B3-09BC-2DDC-E641BE15087F}"/>
                  </a:ext>
                </a:extLst>
              </p:cNvPr>
              <p:cNvSpPr>
                <a:spLocks noGrp="1" noRot="1" noChangeAspect="1" noMove="1" noResize="1" noEditPoints="1" noAdjustHandles="1" noChangeArrowheads="1" noChangeShapeType="1" noTextEdit="1"/>
              </p:cNvSpPr>
              <p:nvPr>
                <p:ph idx="1"/>
              </p:nvPr>
            </p:nvSpPr>
            <p:spPr>
              <a:blipFill>
                <a:blip r:embed="rId2"/>
                <a:stretch>
                  <a:fillRect l="-541" t="-2381" r="-464"/>
                </a:stretch>
              </a:blipFill>
            </p:spPr>
            <p:txBody>
              <a:bodyPr/>
              <a:lstStyle/>
              <a:p>
                <a:r>
                  <a:rPr lang="en-US">
                    <a:noFill/>
                  </a:rPr>
                  <a:t> </a:t>
                </a:r>
              </a:p>
            </p:txBody>
          </p:sp>
        </mc:Fallback>
      </mc:AlternateContent>
    </p:spTree>
    <p:extLst>
      <p:ext uri="{BB962C8B-B14F-4D97-AF65-F5344CB8AC3E}">
        <p14:creationId xmlns:p14="http://schemas.microsoft.com/office/powerpoint/2010/main" val="9627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3" cstate="print"/>
          <a:srcRect/>
          <a:stretch>
            <a:fillRect/>
          </a:stretch>
        </p:blipFill>
        <p:spPr bwMode="auto">
          <a:xfrm>
            <a:off x="6400800" y="333002"/>
            <a:ext cx="2330604" cy="1828800"/>
          </a:xfrm>
          <a:prstGeom prst="rect">
            <a:avLst/>
          </a:prstGeom>
          <a:noFill/>
          <a:ln w="9525">
            <a:noFill/>
            <a:miter lim="800000"/>
            <a:headEnd/>
            <a:tailEnd/>
          </a:ln>
        </p:spPr>
      </p:pic>
      <p:grpSp>
        <p:nvGrpSpPr>
          <p:cNvPr id="9" name="Group 8">
            <a:extLst>
              <a:ext uri="{FF2B5EF4-FFF2-40B4-BE49-F238E27FC236}">
                <a16:creationId xmlns:a16="http://schemas.microsoft.com/office/drawing/2014/main" id="{F6BDE0A0-2BF2-9268-0DEE-9961CA5A41F3}"/>
              </a:ext>
            </a:extLst>
          </p:cNvPr>
          <p:cNvGrpSpPr/>
          <p:nvPr/>
        </p:nvGrpSpPr>
        <p:grpSpPr>
          <a:xfrm>
            <a:off x="3219450" y="2438400"/>
            <a:ext cx="5564847" cy="4038601"/>
            <a:chOff x="3219450" y="2438400"/>
            <a:chExt cx="5564847" cy="4038601"/>
          </a:xfrm>
        </p:grpSpPr>
        <p:pic>
          <p:nvPicPr>
            <p:cNvPr id="7" name="Picture 4" descr="romania-distances"/>
            <p:cNvPicPr>
              <a:picLocks noChangeAspect="1" noChangeArrowheads="1"/>
            </p:cNvPicPr>
            <p:nvPr/>
          </p:nvPicPr>
          <p:blipFill>
            <a:blip r:embed="rId4" cstate="print"/>
            <a:srcRect/>
            <a:stretch>
              <a:fillRect/>
            </a:stretch>
          </p:blipFill>
          <p:spPr>
            <a:xfrm>
              <a:off x="3219450" y="2982166"/>
              <a:ext cx="5308345" cy="3190034"/>
            </a:xfrm>
            <a:prstGeom prst="rect">
              <a:avLst/>
            </a:prstGeom>
            <a:noFill/>
            <a:ln/>
          </p:spPr>
        </p:pic>
        <p:sp>
          <p:nvSpPr>
            <p:cNvPr id="2" name="TextBox 1">
              <a:extLst>
                <a:ext uri="{FF2B5EF4-FFF2-40B4-BE49-F238E27FC236}">
                  <a16:creationId xmlns:a16="http://schemas.microsoft.com/office/drawing/2014/main" id="{6282CE05-BDBB-4578-955F-BDE7ACD162AE}"/>
                </a:ext>
              </a:extLst>
            </p:cNvPr>
            <p:cNvSpPr txBox="1"/>
            <p:nvPr/>
          </p:nvSpPr>
          <p:spPr>
            <a:xfrm>
              <a:off x="7021250" y="6107668"/>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1"/>
              <a:ext cx="5511954" cy="40386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E86ECF-8245-AD86-8DAF-0F72372690E8}"/>
            </a:ext>
          </a:extLst>
        </p:cNvPr>
        <p:cNvGrpSpPr/>
        <p:nvPr/>
      </p:nvGrpSpPr>
      <p:grpSpPr>
        <a:xfrm>
          <a:off x="0" y="0"/>
          <a:ext cx="0" cy="0"/>
          <a:chOff x="0" y="0"/>
          <a:chExt cx="0" cy="0"/>
        </a:xfrm>
      </p:grpSpPr>
      <p:pic>
        <p:nvPicPr>
          <p:cNvPr id="3" name="Picture 2" descr="Person holding a compass">
            <a:extLst>
              <a:ext uri="{FF2B5EF4-FFF2-40B4-BE49-F238E27FC236}">
                <a16:creationId xmlns:a16="http://schemas.microsoft.com/office/drawing/2014/main" id="{7206BED6-8397-E00D-DF22-9F7D395208F9}"/>
              </a:ext>
            </a:extLst>
          </p:cNvPr>
          <p:cNvPicPr>
            <a:picLocks noChangeAspect="1"/>
          </p:cNvPicPr>
          <p:nvPr/>
        </p:nvPicPr>
        <p:blipFill rotWithShape="1">
          <a:blip r:embed="rId2" cstate="print">
            <a:alphaModFix/>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501D3DEE-D717-FB37-FBF0-1F954F97A70A}"/>
              </a:ext>
            </a:extLst>
          </p:cNvPr>
          <p:cNvSpPr>
            <a:spLocks noGrp="1"/>
          </p:cNvSpPr>
          <p:nvPr>
            <p:ph type="title"/>
          </p:nvPr>
        </p:nvSpPr>
        <p:spPr>
          <a:xfrm>
            <a:off x="1066800" y="5638800"/>
            <a:ext cx="6858000" cy="858838"/>
          </a:xfrm>
        </p:spPr>
        <p:txBody>
          <a:bodyPr vert="horz" lIns="91440" tIns="45720" rIns="91440" bIns="45720" rtlCol="0" anchor="b">
            <a:noAutofit/>
          </a:bodyPr>
          <a:lstStyle/>
          <a:p>
            <a:pPr algn="ctr" defTabSz="914400"/>
            <a:r>
              <a:rPr lang="en-US" sz="4800" b="1" dirty="0">
                <a:solidFill>
                  <a:srgbClr val="FFFFFF"/>
                </a:solidFill>
              </a:rPr>
              <a:t>Informed Search</a:t>
            </a:r>
            <a:br>
              <a:rPr lang="en-US" sz="4800" b="1" dirty="0">
                <a:solidFill>
                  <a:srgbClr val="FFFFFF"/>
                </a:solidFill>
              </a:rPr>
            </a:br>
            <a:r>
              <a:rPr lang="en-US" sz="3600" b="1" dirty="0">
                <a:solidFill>
                  <a:srgbClr val="FFFFFF"/>
                </a:solidFill>
              </a:rPr>
              <a:t>Designing Heuristics</a:t>
            </a:r>
            <a:endParaRPr lang="en-US" sz="4800" b="1" dirty="0">
              <a:solidFill>
                <a:srgbClr val="FFFFFF"/>
              </a:solidFill>
            </a:endParaRPr>
          </a:p>
        </p:txBody>
      </p:sp>
    </p:spTree>
    <p:extLst>
      <p:ext uri="{BB962C8B-B14F-4D97-AF65-F5344CB8AC3E}">
        <p14:creationId xmlns:p14="http://schemas.microsoft.com/office/powerpoint/2010/main" val="9268164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3657600"/>
                <a:ext cx="7886700" cy="2835274"/>
              </a:xfrm>
            </p:spPr>
            <p:txBody>
              <a:bodyPr>
                <a:normAutofit fontScale="92500" lnSpcReduction="20000"/>
              </a:bodyPr>
              <a:lstStyle/>
              <a:p>
                <a:pPr marL="0" indent="0">
                  <a:buNone/>
                </a:pPr>
                <a:r>
                  <a:rPr lang="en-US" sz="2000" dirty="0"/>
                  <a:t>Example heuristics for the 8-puzzle: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a14:m>
                <a:endParaRPr lang="en-US" sz="2000" dirty="0"/>
              </a:p>
              <a:p>
                <a:pPr lvl="1">
                  <a:buNone/>
                </a:pPr>
                <a:endParaRPr lang="en-US" sz="2000" dirty="0"/>
              </a:p>
              <a:p>
                <a:pPr lvl="1">
                  <a:buNone/>
                </a:pPr>
                <a:endParaRPr lang="en-US" sz="2000" dirty="0"/>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the desired location of each tile)</a:t>
                </a:r>
              </a:p>
              <a:p>
                <a:pPr lvl="1"/>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3657600"/>
                <a:ext cx="7886700" cy="2835274"/>
              </a:xfrm>
              <a:blipFill>
                <a:blip r:embed="rId3"/>
                <a:stretch>
                  <a:fillRect l="-696" t="-3656" b="-1075"/>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443162" y="14192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8807"/>
              <a:gd name="adj2" fmla="val -62647"/>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200" dirty="0"/>
              <a:t>1 needs to move 3 positions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867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675">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67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r>
                  <a:rPr lang="en-US" dirty="0"/>
                  <a:t>What relaxation is used by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2</m:t>
                        </m:r>
                      </m:sub>
                    </m:sSub>
                  </m:oMath>
                </a14:m>
                <a:r>
                  <a:rPr lang="en-US" dirty="0"/>
                  <a:t>?</a:t>
                </a:r>
              </a:p>
              <a:p>
                <a:pPr lvl="1"/>
                <a14:m>
                  <m:oMath xmlns:m="http://schemas.openxmlformats.org/officeDocument/2006/math">
                    <m:r>
                      <a:rPr lang="en-US" sz="1700" i="1" dirty="0">
                        <a:latin typeface="Cambria Math" panose="02040503050406030204" pitchFamily="18" charset="0"/>
                      </a:rPr>
                      <m:t>h</m:t>
                    </m:r>
                    <m:r>
                      <a:rPr lang="en-US" sz="1700" i="1" baseline="-25000" dirty="0">
                        <a:latin typeface="Cambria Math" panose="02040503050406030204" pitchFamily="18" charset="0"/>
                      </a:rPr>
                      <m:t>1</m:t>
                    </m:r>
                  </m:oMath>
                </a14:m>
                <a:r>
                  <a:rPr lang="en-US" sz="1700" dirty="0"/>
                  <a:t>: If the rules of the 8-puzzle are relaxed so that a tile can move </a:t>
                </a:r>
                <a:r>
                  <a:rPr lang="en-US" sz="1700" dirty="0">
                    <a:solidFill>
                      <a:srgbClr val="FF0000"/>
                    </a:solidFill>
                  </a:rPr>
                  <a:t>anywhere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1</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a:p>
                <a:pPr lvl="1"/>
                <a14:m>
                  <m:oMath xmlns:m="http://schemas.openxmlformats.org/officeDocument/2006/math">
                    <m:r>
                      <a:rPr lang="en-US" sz="1700" i="1" dirty="0">
                        <a:latin typeface="Cambria Math" panose="02040503050406030204" pitchFamily="18" charset="0"/>
                      </a:rPr>
                      <m:t>h</m:t>
                    </m:r>
                    <m:r>
                      <a:rPr lang="en-US" sz="1700" b="0" i="1" baseline="-25000" dirty="0" smtClean="0">
                        <a:latin typeface="Cambria Math" panose="02040503050406030204" pitchFamily="18" charset="0"/>
                      </a:rPr>
                      <m:t>2</m:t>
                    </m:r>
                  </m:oMath>
                </a14:m>
                <a:r>
                  <a:rPr lang="en-US" sz="1700" dirty="0"/>
                  <a:t>: If the rules are relaxed so that a tile can move to </a:t>
                </a:r>
                <a:r>
                  <a:rPr lang="en-US" sz="1700" dirty="0">
                    <a:solidFill>
                      <a:srgbClr val="FF0000"/>
                    </a:solidFill>
                  </a:rPr>
                  <a:t>any adjacent square,</a:t>
                </a:r>
                <a:r>
                  <a:rPr lang="en-US" sz="1700" dirty="0"/>
                  <a:t> then </a:t>
                </a:r>
                <a14:m>
                  <m:oMath xmlns:m="http://schemas.openxmlformats.org/officeDocument/2006/math">
                    <m:r>
                      <a:rPr lang="en-US" sz="1700" i="1" dirty="0" smtClean="0">
                        <a:latin typeface="Cambria Math" panose="02040503050406030204" pitchFamily="18" charset="0"/>
                      </a:rPr>
                      <m:t>h</m:t>
                    </m:r>
                    <m:r>
                      <a:rPr lang="en-US" sz="1700" i="1" baseline="-25000" dirty="0">
                        <a:latin typeface="Cambria Math" panose="02040503050406030204" pitchFamily="18" charset="0"/>
                      </a:rPr>
                      <m:t>2</m:t>
                    </m:r>
                    <m:r>
                      <a:rPr lang="en-US" sz="1700" i="1" dirty="0">
                        <a:latin typeface="Cambria Math" panose="02040503050406030204" pitchFamily="18" charset="0"/>
                      </a:rPr>
                      <m:t>(</m:t>
                    </m:r>
                    <m:r>
                      <a:rPr lang="en-US" sz="1700" i="1" dirty="0">
                        <a:latin typeface="Cambria Math" panose="02040503050406030204" pitchFamily="18" charset="0"/>
                      </a:rPr>
                      <m:t>𝑛</m:t>
                    </m:r>
                    <m:r>
                      <a:rPr lang="en-US" sz="1700" i="1" dirty="0">
                        <a:latin typeface="Cambria Math" panose="02040503050406030204" pitchFamily="18" charset="0"/>
                      </a:rPr>
                      <m:t>) </m:t>
                    </m:r>
                  </m:oMath>
                </a14:m>
                <a:r>
                  <a:rPr lang="en-US" sz="17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773" t="-154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lgn="ctr">
              <a:buNone/>
            </a:pPr>
            <a:r>
              <a:rPr lang="en-US" sz="2400" b="1"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Subproblems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365375"/>
              </a:xfrm>
            </p:spPr>
            <p:txBody>
              <a:bodyPr>
                <a:normAutofit fontScale="92500" lnSpcReduction="20000"/>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Solutions for subproblems are an admissible heuristic. </a:t>
                </a:r>
              </a:p>
              <a:p>
                <a:r>
                  <a:rPr lang="en-US" sz="2400" dirty="0"/>
                  <a:t>Calculation:</a:t>
                </a:r>
              </a:p>
              <a:p>
                <a:pPr lvl="1"/>
                <a:r>
                  <a:rPr lang="en-US" sz="2100" dirty="0"/>
                  <a:t>Very small subproblems are often easy to solve.</a:t>
                </a:r>
              </a:p>
              <a:p>
                <a:pPr lvl="1"/>
                <a:r>
                  <a:rPr lang="en-US" sz="2100" dirty="0"/>
                  <a:t>We can precompute and save the exact solution cost for every or many possible subproblem instances – </a:t>
                </a:r>
                <a:r>
                  <a:rPr lang="en-US" sz="2100" b="1" i="1" dirty="0"/>
                  <a:t>pattern database</a:t>
                </a:r>
                <a:r>
                  <a:rPr lang="en-US" sz="21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365375"/>
              </a:xfrm>
              <a:blipFill>
                <a:blip r:embed="rId3"/>
                <a:stretch>
                  <a:fillRect l="-850" t="-514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Example: Effect of Information in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pPr marL="0" indent="0">
                  <a:buNone/>
                </a:pPr>
                <a:r>
                  <a:rPr lang="en-US" sz="2400" dirty="0"/>
                  <a:t>Typical search costs for the 8-puzzle</a:t>
                </a:r>
              </a:p>
              <a:p>
                <a:endParaRPr lang="en-US" sz="2400"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br>
                  <a:rPr lang="en-US" sz="2400" i="1" dirty="0"/>
                </a:br>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r>
                  <a:rPr lang="en-US" sz="2400" dirty="0"/>
                  <a:t>Solution at depth </a:t>
                </a:r>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br>
                  <a:rPr lang="en-US" sz="2400" i="1" dirty="0"/>
                </a:br>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159" t="-1961"/>
                </a:stretch>
              </a:blipFill>
            </p:spPr>
            <p:txBody>
              <a:bodyPr/>
              <a:lstStyle/>
              <a:p>
                <a:r>
                  <a:rPr lang="en-US">
                    <a:noFill/>
                  </a:rPr>
                  <a:t> </a:t>
                </a:r>
              </a:p>
            </p:txBody>
          </p:sp>
        </mc:Fallback>
      </mc:AlternateContent>
      <p:pic>
        <p:nvPicPr>
          <p:cNvPr id="2" name="Picture 5" descr="8puzzle">
            <a:extLst>
              <a:ext uri="{FF2B5EF4-FFF2-40B4-BE49-F238E27FC236}">
                <a16:creationId xmlns:a16="http://schemas.microsoft.com/office/drawing/2014/main" id="{BE586611-CF39-D0BB-B922-010064E706A8}"/>
              </a:ext>
            </a:extLst>
          </p:cNvPr>
          <p:cNvPicPr>
            <a:picLocks noChangeAspect="1" noChangeArrowheads="1"/>
          </p:cNvPicPr>
          <p:nvPr/>
        </p:nvPicPr>
        <p:blipFill>
          <a:blip r:embed="rId4" cstate="print"/>
          <a:srcRect r="50000" b="12182"/>
          <a:stretch/>
        </p:blipFill>
        <p:spPr bwMode="auto">
          <a:xfrm>
            <a:off x="6415199" y="1848879"/>
            <a:ext cx="2128838" cy="1898779"/>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search/BFS: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Breadth-first Search (BFS)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8"/>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9"/>
          <a:srcRect l="44557" t="41166" r="44555" b="37975"/>
          <a:stretch/>
        </p:blipFill>
        <p:spPr>
          <a:xfrm>
            <a:off x="3505200" y="2315358"/>
            <a:ext cx="2180442" cy="2180442"/>
          </a:xfrm>
          <a:prstGeom prst="rect">
            <a:avLst/>
          </a:prstGeom>
        </p:spPr>
      </p:pic>
      <p:sp>
        <p:nvSpPr>
          <p:cNvPr id="6" name="Arrow: Right 5">
            <a:extLst>
              <a:ext uri="{FF2B5EF4-FFF2-40B4-BE49-F238E27FC236}">
                <a16:creationId xmlns:a16="http://schemas.microsoft.com/office/drawing/2014/main" id="{2AF8C8CC-1133-077C-E51C-5C842EAC0AE9}"/>
              </a:ext>
            </a:extLst>
          </p:cNvPr>
          <p:cNvSpPr/>
          <p:nvPr/>
        </p:nvSpPr>
        <p:spPr>
          <a:xfrm>
            <a:off x="1863436" y="1641970"/>
            <a:ext cx="5486400" cy="5847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Reduction in the number of expanded nodes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mall tree">
            <a:extLst>
              <a:ext uri="{FF2B5EF4-FFF2-40B4-BE49-F238E27FC236}">
                <a16:creationId xmlns:a16="http://schemas.microsoft.com/office/drawing/2014/main" id="{31525A40-C194-58F5-842E-78E1D4B0EFF7}"/>
              </a:ext>
            </a:extLst>
          </p:cNvPr>
          <p:cNvPicPr>
            <a:picLocks noChangeAspect="1"/>
          </p:cNvPicPr>
          <p:nvPr/>
        </p:nvPicPr>
        <p:blipFill>
          <a:blip r:embed="rId2">
            <a:alphaModFix/>
          </a:blip>
          <a:srcRect r="10999" b="-2"/>
          <a:stretch/>
        </p:blipFill>
        <p:spPr>
          <a:xfrm>
            <a:off x="20" y="1"/>
            <a:ext cx="9143980" cy="6857999"/>
          </a:xfrm>
          <a:prstGeom prst="rect">
            <a:avLst/>
          </a:prstGeom>
        </p:spPr>
      </p:pic>
      <p:sp>
        <p:nvSpPr>
          <p:cNvPr id="2" name="Title 1">
            <a:extLst>
              <a:ext uri="{FF2B5EF4-FFF2-40B4-BE49-F238E27FC236}">
                <a16:creationId xmlns:a16="http://schemas.microsoft.com/office/drawing/2014/main" id="{6A4A9C3A-6405-2270-39F4-75120E41EC91}"/>
              </a:ext>
            </a:extLst>
          </p:cNvPr>
          <p:cNvSpPr>
            <a:spLocks noGrp="1"/>
          </p:cNvSpPr>
          <p:nvPr>
            <p:ph type="title"/>
          </p:nvPr>
        </p:nvSpPr>
        <p:spPr>
          <a:xfrm>
            <a:off x="685800" y="3953294"/>
            <a:ext cx="7543800" cy="2900518"/>
          </a:xfrm>
        </p:spPr>
        <p:txBody>
          <a:bodyPr vert="horz" lIns="91440" tIns="45720" rIns="91440" bIns="45720" rtlCol="0" anchor="b">
            <a:normAutofit/>
          </a:bodyPr>
          <a:lstStyle/>
          <a:p>
            <a:pPr algn="ctr" defTabSz="914400"/>
            <a:r>
              <a:rPr lang="en-US" sz="6000" b="1" dirty="0">
                <a:solidFill>
                  <a:srgbClr val="FFFFFF"/>
                </a:solidFill>
              </a:rPr>
              <a:t>Tree Search</a:t>
            </a:r>
            <a:br>
              <a:rPr lang="en-US" sz="6000" b="1" dirty="0">
                <a:solidFill>
                  <a:srgbClr val="FFFFFF"/>
                </a:solidFill>
              </a:rPr>
            </a:br>
            <a:r>
              <a:rPr lang="en-US" sz="6000" dirty="0">
                <a:solidFill>
                  <a:srgbClr val="FFFFFF"/>
                </a:solidFill>
              </a:rPr>
              <a:t>Planning Agents</a:t>
            </a:r>
          </a:p>
        </p:txBody>
      </p:sp>
    </p:spTree>
    <p:extLst>
      <p:ext uri="{BB962C8B-B14F-4D97-AF65-F5344CB8AC3E}">
        <p14:creationId xmlns:p14="http://schemas.microsoft.com/office/powerpoint/2010/main" val="4280976743"/>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736879" y="358746"/>
            <a:ext cx="8229600" cy="868362"/>
          </a:xfrm>
        </p:spPr>
        <p:txBody>
          <a:bodyPr>
            <a:normAutofit fontScale="90000"/>
          </a:bodyPr>
          <a:lstStyle/>
          <a:p>
            <a:r>
              <a:rPr lang="en-US" dirty="0">
                <a:latin typeface="+mn-lt"/>
              </a:rPr>
              <a:t>Summary: </a:t>
            </a:r>
            <a:br>
              <a:rPr lang="en-US" dirty="0">
                <a:latin typeface="+mn-lt"/>
              </a:rPr>
            </a:br>
            <a:r>
              <a:rPr lang="en-US" dirty="0">
                <a:latin typeface="+mn-lt"/>
              </a:rPr>
              <a:t>All Search Strategies</a:t>
            </a:r>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592125">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27583">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14:m>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2"/>
                      </a:ext>
                    </a:extLst>
                  </a:tr>
                  <a:tr h="698004">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r>
                                  <a:rPr lang="en-US" sz="1600" i="1" dirty="0">
                                    <a:latin typeface="Cambria Math" panose="02040503050406030204" pitchFamily="18" charset="0"/>
                                  </a:rPr>
                                  <m:t>)</m:t>
                                </m:r>
                              </m:oMath>
                            </m:oMathPara>
                          </a14:m>
                          <a:endParaRPr lang="en-US" sz="1600" dirty="0">
                            <a:latin typeface="+mn-lt"/>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𝑏𝑚</m:t>
                                </m:r>
                                <m:r>
                                  <a:rPr lang="en-US" sz="1600" i="1" dirty="0">
                                    <a:latin typeface="Cambria Math" panose="02040503050406030204" pitchFamily="18" charset="0"/>
                                  </a:rPr>
                                  <m:t>)</m:t>
                                </m:r>
                              </m:oMath>
                            </m:oMathPara>
                          </a14:m>
                          <a:endParaRPr lang="en-US" sz="1600" dirty="0">
                            <a:latin typeface="+mn-lt"/>
                          </a:endParaRPr>
                        </a:p>
                      </a:txBody>
                      <a:tcPr anchor="ct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err="1">
                                    <a:latin typeface="Cambria Math" panose="02040503050406030204" pitchFamily="18" charset="0"/>
                                  </a:rPr>
                                  <m:t>𝑏</m:t>
                                </m:r>
                                <m:r>
                                  <a:rPr lang="en-US" sz="1600" i="1" baseline="30000" dirty="0" err="1">
                                    <a:latin typeface="Cambria Math" panose="02040503050406030204" pitchFamily="18" charset="0"/>
                                  </a:rPr>
                                  <m:t>𝑑</m:t>
                                </m:r>
                                <m:r>
                                  <a:rPr lang="en-US" sz="1600" i="1" dirty="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𝑂</m:t>
                                </m:r>
                                <m:r>
                                  <a:rPr lang="en-US" sz="1600" i="1" dirty="0" smtClean="0">
                                    <a:latin typeface="Cambria Math" panose="02040503050406030204" pitchFamily="18" charset="0"/>
                                  </a:rPr>
                                  <m:t>(</m:t>
                                </m:r>
                                <m:r>
                                  <a:rPr lang="en-US" sz="1600" i="1" dirty="0" smtClean="0">
                                    <a:latin typeface="Cambria Math" panose="02040503050406030204" pitchFamily="18" charset="0"/>
                                  </a:rPr>
                                  <m:t>𝑏𝑑</m:t>
                                </m:r>
                                <m:r>
                                  <a:rPr lang="en-US" sz="1600" i="1" dirty="0" smtClean="0">
                                    <a:latin typeface="Cambria Math" panose="02040503050406030204" pitchFamily="18" charset="0"/>
                                  </a:rPr>
                                  <m:t>)</m:t>
                                </m:r>
                              </m:oMath>
                            </m:oMathPara>
                          </a14:m>
                          <a:endParaRPr lang="en-US" sz="1600" dirty="0">
                            <a:latin typeface="+mn-lt"/>
                          </a:endParaRPr>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85744">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pPr algn="ctr"/>
                          <a:r>
                            <a:rPr lang="en-US" sz="1600" dirty="0"/>
                            <a:t>Depends on heuristic</a:t>
                          </a:r>
                          <a:br>
                            <a:rPr lang="en-US" sz="1600" dirty="0"/>
                          </a:br>
                          <a14:m>
                            <m:oMathPara xmlns:m="http://schemas.openxmlformats.org/officeDocument/2006/math">
                              <m:oMathParaPr>
                                <m:jc m:val="center"/>
                              </m:oMathParaPr>
                              <m:oMath xmlns:m="http://schemas.openxmlformats.org/officeDocument/2006/math">
                                <m:r>
                                  <m:rPr>
                                    <m:nor/>
                                  </m:rPr>
                                  <a:rPr lang="en-US" sz="1600" dirty="0" smtClean="0"/>
                                  <m:t>Best</m:t>
                                </m:r>
                                <m:r>
                                  <m:rPr>
                                    <m:nor/>
                                  </m:rPr>
                                  <a:rPr lang="en-US" sz="1600" dirty="0" smtClean="0"/>
                                  <m:t> </m:t>
                                </m:r>
                                <m:r>
                                  <m:rPr>
                                    <m:nor/>
                                  </m:rPr>
                                  <a:rPr lang="en-US" sz="1600" dirty="0" smtClean="0"/>
                                  <m:t>case</m:t>
                                </m:r>
                                <m:r>
                                  <m:rPr>
                                    <m:nor/>
                                  </m:rPr>
                                  <a:rPr lang="en-US" sz="1600" dirty="0" smtClean="0"/>
                                  <m:t>: </m:t>
                                </m:r>
                                <m:r>
                                  <a:rPr lang="en-US" sz="1600" i="1" dirty="0">
                                    <a:latin typeface="Cambria Math" panose="02040503050406030204" pitchFamily="18" charset="0"/>
                                  </a:rPr>
                                  <m:t>𝑂</m:t>
                                </m:r>
                                <m:r>
                                  <a:rPr lang="en-US" sz="1600" i="1" dirty="0">
                                    <a:latin typeface="Cambria Math" panose="02040503050406030204" pitchFamily="18" charset="0"/>
                                  </a:rPr>
                                  <m:t>(</m:t>
                                </m:r>
                                <m:r>
                                  <a:rPr lang="en-US" sz="1600" i="1" dirty="0" err="1">
                                    <a:latin typeface="Cambria Math" panose="02040503050406030204" pitchFamily="18" charset="0"/>
                                  </a:rPr>
                                  <m:t>𝑏𝑑</m:t>
                                </m:r>
                                <m:r>
                                  <a:rPr lang="en-US" sz="1600" i="1" dirty="0">
                                    <a:latin typeface="Cambria Math" panose="02040503050406030204" pitchFamily="18" charset="0"/>
                                  </a:rPr>
                                  <m:t>)</m:t>
                                </m:r>
                              </m:oMath>
                            </m:oMathPara>
                          </a14:m>
                          <a:endParaRPr lang="en-US" sz="1600" dirty="0"/>
                        </a:p>
                        <a:p>
                          <a:pPr algn="ctr"/>
                          <a:r>
                            <a:rPr lang="en-US" sz="1600" dirty="0">
                              <a:latin typeface="+mn-lt"/>
                            </a:rPr>
                            <a:t>Worst case: </a:t>
                          </a:r>
                          <a14:m>
                            <m:oMath xmlns:m="http://schemas.openxmlformats.org/officeDocument/2006/math">
                              <m:r>
                                <a:rPr lang="en-US" sz="1600" i="1" dirty="0" smtClean="0">
                                  <a:latin typeface="Cambria Math" panose="02040503050406030204" pitchFamily="18" charset="0"/>
                                </a:rPr>
                                <m:t>𝑂</m:t>
                              </m:r>
                              <m:d>
                                <m:dPr>
                                  <m:ctrlPr>
                                    <a:rPr lang="en-US" sz="1600" i="1" dirty="0" smtClean="0">
                                      <a:latin typeface="Cambria Math" panose="02040503050406030204" pitchFamily="18" charset="0"/>
                                    </a:rPr>
                                  </m:ctrlPr>
                                </m:dPr>
                                <m:e>
                                  <m:r>
                                    <a:rPr lang="en-US" sz="1600" i="1" dirty="0" err="1">
                                      <a:latin typeface="Cambria Math" panose="02040503050406030204" pitchFamily="18" charset="0"/>
                                    </a:rPr>
                                    <m:t>𝑏</m:t>
                                  </m:r>
                                  <m:r>
                                    <a:rPr lang="en-US" sz="1600" i="1" baseline="30000" dirty="0" err="1">
                                      <a:latin typeface="Cambria Math" panose="02040503050406030204" pitchFamily="18" charset="0"/>
                                    </a:rPr>
                                    <m:t>𝑚</m:t>
                                  </m:r>
                                </m:e>
                              </m:d>
                            </m:oMath>
                          </a14:m>
                          <a:endParaRPr lang="en-US" sz="1600" dirty="0"/>
                        </a:p>
                      </a:txBody>
                      <a:tcPr anchor="ctr">
                        <a:lnT w="38100" cap="flat" cmpd="sng" algn="ctr">
                          <a:solidFill>
                            <a:schemeClr val="tx1"/>
                          </a:solidFill>
                          <a:prstDash val="solid"/>
                          <a:round/>
                          <a:headEnd type="none" w="med" len="med"/>
                          <a:tailEnd type="none" w="med" len="med"/>
                        </a:lnT>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Number of nodes with </a:t>
                          </a:r>
                          <a:br>
                            <a:rPr lang="en-US" sz="1600" dirty="0">
                              <a:latin typeface="+mn-lt"/>
                            </a:rPr>
                          </a:b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sSup>
                                  <m:sSupPr>
                                    <m:ctrlPr>
                                      <a:rPr lang="en-US" sz="1600" b="0" i="1" dirty="0" smtClean="0">
                                        <a:latin typeface="Cambria Math" panose="02040503050406030204" pitchFamily="18" charset="0"/>
                                        <a:cs typeface="Arial" pitchFamily="34" charset="0"/>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oMath>
                            </m:oMathPara>
                          </a14:m>
                          <a:endParaRPr lang="en-US" sz="1600" dirty="0">
                            <a:latin typeface="+mn-lt"/>
                          </a:endParaRPr>
                        </a:p>
                      </a:txBody>
                      <a:tcPr anchor="ct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4164794686"/>
                  </p:ext>
                </p:extLst>
              </p:nvPr>
            </p:nvGraphicFramePr>
            <p:xfrm>
              <a:off x="736879" y="1600200"/>
              <a:ext cx="7924800" cy="4970825"/>
            </p:xfrm>
            <a:graphic>
              <a:graphicData uri="http://schemas.openxmlformats.org/drawingml/2006/table">
                <a:tbl>
                  <a:tblPr firstRow="1" bandRow="1">
                    <a:tableStyleId>{5C22544A-7EE6-4342-B048-85BDC9FD1C3A}</a:tableStyleId>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640080">
                    <a:tc>
                      <a:txBody>
                        <a:bodyPr/>
                        <a:lstStyle/>
                        <a:p>
                          <a:pPr algn="ctr"/>
                          <a:r>
                            <a:rPr lang="en-US" sz="18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18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1800" dirty="0"/>
                            <a:t>Optimal?</a:t>
                          </a:r>
                        </a:p>
                      </a:txBody>
                      <a:tcPr anchor="ctr"/>
                    </a:tc>
                    <a:tc>
                      <a:txBody>
                        <a:bodyPr/>
                        <a:lstStyle/>
                        <a:p>
                          <a:pPr algn="ctr"/>
                          <a:r>
                            <a:rPr lang="en-US" sz="1800" dirty="0"/>
                            <a:t>Time complexity</a:t>
                          </a:r>
                        </a:p>
                      </a:txBody>
                      <a:tcPr anchor="ctr"/>
                    </a:tc>
                    <a:tc>
                      <a:txBody>
                        <a:bodyPr/>
                        <a:lstStyle/>
                        <a:p>
                          <a:pPr algn="ctr"/>
                          <a:r>
                            <a:rPr lang="en-US" sz="1800" dirty="0"/>
                            <a:t>Space complexity</a:t>
                          </a:r>
                        </a:p>
                      </a:txBody>
                      <a:tcPr anchor="ctr"/>
                    </a:tc>
                    <a:extLst>
                      <a:ext uri="{0D108BD9-81ED-4DB2-BD59-A6C34878D82A}">
                        <a16:rowId xmlns:a16="http://schemas.microsoft.com/office/drawing/2014/main" val="10000"/>
                      </a:ext>
                    </a:extLst>
                  </a:tr>
                  <a:tr h="640080">
                    <a:tc>
                      <a:txBody>
                        <a:bodyPr/>
                        <a:lstStyle/>
                        <a:p>
                          <a:pPr algn="ctr"/>
                          <a:r>
                            <a:rPr lang="en-US" sz="1800" b="1" dirty="0"/>
                            <a:t>BFS (Breadth-first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tc>
                    <a:tc>
                      <a:txBody>
                        <a:bodyPr/>
                        <a:lstStyle/>
                        <a:p>
                          <a:endParaRPr lang="en-US"/>
                        </a:p>
                      </a:txBody>
                      <a:tcPr anchor="ctr">
                        <a:blipFill>
                          <a:blip r:embed="rId3"/>
                          <a:stretch>
                            <a:fillRect l="-300769" t="-104762" r="-101923" b="-581905"/>
                          </a:stretch>
                        </a:blipFill>
                      </a:tcPr>
                    </a:tc>
                    <a:tc>
                      <a:txBody>
                        <a:bodyPr/>
                        <a:lstStyle/>
                        <a:p>
                          <a:endParaRPr lang="en-US"/>
                        </a:p>
                      </a:txBody>
                      <a:tcPr anchor="ctr">
                        <a:blipFill>
                          <a:blip r:embed="rId3"/>
                          <a:stretch>
                            <a:fillRect l="-400769" t="-104762" r="-1923" b="-581905"/>
                          </a:stretch>
                        </a:blipFill>
                      </a:tcPr>
                    </a:tc>
                    <a:extLst>
                      <a:ext uri="{0D108BD9-81ED-4DB2-BD59-A6C34878D82A}">
                        <a16:rowId xmlns:a16="http://schemas.microsoft.com/office/drawing/2014/main" val="10001"/>
                      </a:ext>
                    </a:extLst>
                  </a:tr>
                  <a:tr h="673257">
                    <a:tc>
                      <a:txBody>
                        <a:bodyPr/>
                        <a:lstStyle/>
                        <a:p>
                          <a:pPr algn="ctr"/>
                          <a:r>
                            <a:rPr lang="en-US" sz="1800" b="1" dirty="0"/>
                            <a:t>Uniform-cost</a:t>
                          </a:r>
                          <a:br>
                            <a:rPr lang="en-US" sz="1800" b="1" dirty="0"/>
                          </a:br>
                          <a:r>
                            <a:rPr lang="en-US" sz="1800" b="1" dirty="0"/>
                            <a:t>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193694" r="-962" b="-450450"/>
                          </a:stretch>
                        </a:blipFill>
                      </a:tcPr>
                    </a:tc>
                    <a:tc hMerge="1">
                      <a:txBody>
                        <a:bodyPr/>
                        <a:lstStyle/>
                        <a:p>
                          <a:endParaRPr lang="en-US" dirty="0"/>
                        </a:p>
                      </a:txBody>
                      <a:tcPr anchor="ctr"/>
                    </a:tc>
                    <a:extLst>
                      <a:ext uri="{0D108BD9-81ED-4DB2-BD59-A6C34878D82A}">
                        <a16:rowId xmlns:a16="http://schemas.microsoft.com/office/drawing/2014/main" val="10002"/>
                      </a:ext>
                    </a:extLst>
                  </a:tr>
                  <a:tr h="822960">
                    <a:tc>
                      <a:txBody>
                        <a:bodyPr/>
                        <a:lstStyle/>
                        <a:p>
                          <a:pPr algn="ctr"/>
                          <a:r>
                            <a:rPr lang="en-US" sz="1800" b="1" dirty="0"/>
                            <a:t>DFS</a:t>
                          </a:r>
                        </a:p>
                      </a:txBody>
                      <a:tcPr anchor="ctr">
                        <a:lnR w="38100" cap="flat" cmpd="sng" algn="ctr">
                          <a:solidFill>
                            <a:schemeClr val="bg1"/>
                          </a:solidFill>
                          <a:prstDash val="solid"/>
                          <a:round/>
                          <a:headEnd type="none" w="med" len="med"/>
                          <a:tailEnd type="none" w="med" len="med"/>
                        </a:lnR>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tcPr>
                    </a:tc>
                    <a:tc>
                      <a:txBody>
                        <a:bodyPr/>
                        <a:lstStyle/>
                        <a:p>
                          <a:pPr algn="ctr"/>
                          <a:r>
                            <a:rPr lang="en-US" sz="1600" b="1" dirty="0"/>
                            <a:t>No</a:t>
                          </a:r>
                        </a:p>
                      </a:txBody>
                      <a:tcPr anchor="ctr"/>
                    </a:tc>
                    <a:tc>
                      <a:txBody>
                        <a:bodyPr/>
                        <a:lstStyle/>
                        <a:p>
                          <a:endParaRPr lang="en-US"/>
                        </a:p>
                      </a:txBody>
                      <a:tcPr anchor="ctr">
                        <a:blipFill>
                          <a:blip r:embed="rId3"/>
                          <a:stretch>
                            <a:fillRect l="-300769" t="-241481" r="-101923" b="-270370"/>
                          </a:stretch>
                        </a:blipFill>
                      </a:tcPr>
                    </a:tc>
                    <a:tc>
                      <a:txBody>
                        <a:bodyPr/>
                        <a:lstStyle/>
                        <a:p>
                          <a:endParaRPr lang="en-US"/>
                        </a:p>
                      </a:txBody>
                      <a:tcPr anchor="ctr">
                        <a:blipFill>
                          <a:blip r:embed="rId3"/>
                          <a:stretch>
                            <a:fillRect l="-400769" t="-241481" r="-1923" b="-270370"/>
                          </a:stretch>
                        </a:blipFill>
                      </a:tcPr>
                    </a:tc>
                    <a:extLst>
                      <a:ext uri="{0D108BD9-81ED-4DB2-BD59-A6C34878D82A}">
                        <a16:rowId xmlns:a16="http://schemas.microsoft.com/office/drawing/2014/main" val="10003"/>
                      </a:ext>
                    </a:extLst>
                  </a:tr>
                  <a:tr h="685744">
                    <a:tc>
                      <a:txBody>
                        <a:bodyPr/>
                        <a:lstStyle/>
                        <a:p>
                          <a:pPr algn="ctr"/>
                          <a:r>
                            <a:rPr lang="en-US" sz="18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If all step </a:t>
                          </a:r>
                          <a:br>
                            <a:rPr lang="en-US" sz="1600" dirty="0">
                              <a:latin typeface="+mn-lt"/>
                            </a:rPr>
                          </a:br>
                          <a:r>
                            <a:rPr lang="en-US" sz="1600" dirty="0">
                              <a:latin typeface="+mn-lt"/>
                            </a:rPr>
                            <a:t>costs are equal</a:t>
                          </a:r>
                        </a:p>
                      </a:txBody>
                      <a:tcPr anchor="ctr">
                        <a:lnB w="38100" cap="flat" cmpd="sng" algn="ctr">
                          <a:solidFill>
                            <a:schemeClr val="tx1"/>
                          </a:solidFill>
                          <a:prstDash val="solid"/>
                          <a:round/>
                          <a:headEnd type="none" w="med" len="med"/>
                          <a:tailEnd type="none" w="med" len="med"/>
                        </a:lnB>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300769" t="-411607" r="-101923" b="-225893"/>
                          </a:stretch>
                        </a:blipFill>
                      </a:tcPr>
                    </a:tc>
                    <a:tc>
                      <a:txBody>
                        <a:bodyPr/>
                        <a:lstStyle/>
                        <a:p>
                          <a:endParaRPr lang="en-US"/>
                        </a:p>
                      </a:txBody>
                      <a:tcPr anchor="ctr">
                        <a:lnB w="38100" cap="flat" cmpd="sng" algn="ctr">
                          <a:solidFill>
                            <a:schemeClr val="tx1"/>
                          </a:solidFill>
                          <a:prstDash val="solid"/>
                          <a:round/>
                          <a:headEnd type="none" w="med" len="med"/>
                          <a:tailEnd type="none" w="med" len="med"/>
                        </a:lnB>
                        <a:blipFill>
                          <a:blip r:embed="rId3"/>
                          <a:stretch>
                            <a:fillRect l="-400769" t="-411607" r="-1923" b="-225893"/>
                          </a:stretch>
                        </a:blipFill>
                      </a:tcPr>
                    </a:tc>
                    <a:extLst>
                      <a:ext uri="{0D108BD9-81ED-4DB2-BD59-A6C34878D82A}">
                        <a16:rowId xmlns:a16="http://schemas.microsoft.com/office/drawing/2014/main" val="10004"/>
                      </a:ext>
                    </a:extLst>
                  </a:tr>
                  <a:tr h="822960">
                    <a:tc>
                      <a:txBody>
                        <a:bodyPr/>
                        <a:lstStyle/>
                        <a:p>
                          <a:pPr algn="ctr"/>
                          <a:r>
                            <a:rPr lang="en-US" sz="18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600" dirty="0">
                              <a:latin typeface="+mn-lt"/>
                            </a:rPr>
                            <a:t>In finite spaces </a:t>
                          </a:r>
                          <a:br>
                            <a:rPr lang="en-US" sz="1600" dirty="0">
                              <a:latin typeface="+mn-lt"/>
                            </a:rPr>
                          </a:br>
                          <a:r>
                            <a:rPr lang="en-US" sz="1600" dirty="0">
                              <a:latin typeface="+mn-lt"/>
                            </a:rPr>
                            <a:t>(cycles checking)</a:t>
                          </a:r>
                        </a:p>
                        <a:p>
                          <a:pPr algn="ctr"/>
                          <a:endParaRPr lang="en-US" sz="1600"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pPr algn="ctr"/>
                          <a:r>
                            <a:rPr lang="en-US" sz="1600" dirty="0"/>
                            <a:t>No</a:t>
                          </a:r>
                        </a:p>
                      </a:txBody>
                      <a:tcPr anchor="ctr">
                        <a:lnT w="38100" cap="flat" cmpd="sng" algn="ctr">
                          <a:solidFill>
                            <a:schemeClr val="tx1"/>
                          </a:solidFill>
                          <a:prstDash val="solid"/>
                          <a:round/>
                          <a:headEnd type="none" w="med" len="med"/>
                          <a:tailEnd type="none" w="med" len="med"/>
                        </a:lnT>
                      </a:tcPr>
                    </a:tc>
                    <a:tc gridSpan="2">
                      <a:txBody>
                        <a:bodyPr/>
                        <a:lstStyle/>
                        <a:p>
                          <a:endParaRPr lang="en-US"/>
                        </a:p>
                      </a:txBody>
                      <a:tcPr anchor="ctr">
                        <a:lnT w="38100" cap="flat" cmpd="sng" algn="ctr">
                          <a:solidFill>
                            <a:schemeClr val="tx1"/>
                          </a:solidFill>
                          <a:prstDash val="solid"/>
                          <a:round/>
                          <a:headEnd type="none" w="med" len="med"/>
                          <a:tailEnd type="none" w="med" len="med"/>
                        </a:lnT>
                        <a:blipFill>
                          <a:blip r:embed="rId3"/>
                          <a:stretch>
                            <a:fillRect l="-150385" t="-424444" r="-962" b="-87407"/>
                          </a:stretch>
                        </a:blipFill>
                      </a:tcPr>
                    </a:tc>
                    <a:tc hMerge="1">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685744">
                    <a:tc>
                      <a:txBody>
                        <a:bodyPr/>
                        <a:lstStyle/>
                        <a:p>
                          <a:pPr algn="ctr"/>
                          <a:r>
                            <a:rPr lang="en-US" sz="1800" b="1" dirty="0"/>
                            <a:t>A* Search</a:t>
                          </a:r>
                        </a:p>
                      </a:txBody>
                      <a:tcPr anchor="ctr">
                        <a:lnR w="38100" cap="flat" cmpd="sng" algn="ctr">
                          <a:solidFill>
                            <a:schemeClr val="bg1"/>
                          </a:solidFill>
                          <a:prstDash val="solid"/>
                          <a:round/>
                          <a:headEnd type="none" w="med" len="med"/>
                          <a:tailEnd type="none" w="med" len="med"/>
                        </a:lnR>
                      </a:tcPr>
                    </a:tc>
                    <a:tc>
                      <a:txBody>
                        <a:bodyPr/>
                        <a:lstStyle/>
                        <a:p>
                          <a:pPr algn="ctr"/>
                          <a:r>
                            <a:rPr lang="en-US" sz="1600" dirty="0"/>
                            <a:t>Yes</a:t>
                          </a:r>
                        </a:p>
                      </a:txBody>
                      <a:tcPr anchor="ctr">
                        <a:lnL w="38100" cap="flat" cmpd="sng" algn="ctr">
                          <a:solidFill>
                            <a:schemeClr val="bg1"/>
                          </a:solidFill>
                          <a:prstDash val="solid"/>
                          <a:round/>
                          <a:headEnd type="none" w="med" len="med"/>
                          <a:tailEnd type="none" w="med" len="med"/>
                        </a:lnL>
                      </a:tcPr>
                    </a:tc>
                    <a:tc>
                      <a:txBody>
                        <a:bodyPr/>
                        <a:lstStyle/>
                        <a:p>
                          <a:pPr algn="ctr"/>
                          <a:r>
                            <a:rPr lang="en-US" sz="1600" dirty="0"/>
                            <a:t>Yes</a:t>
                          </a:r>
                        </a:p>
                      </a:txBody>
                      <a:tcPr anchor="ctr"/>
                    </a:tc>
                    <a:tc gridSpan="2">
                      <a:txBody>
                        <a:bodyPr/>
                        <a:lstStyle/>
                        <a:p>
                          <a:endParaRPr lang="en-US"/>
                        </a:p>
                      </a:txBody>
                      <a:tcPr anchor="ctr">
                        <a:blipFill>
                          <a:blip r:embed="rId3"/>
                          <a:stretch>
                            <a:fillRect l="-150385" t="-626549" r="-962" b="-4425"/>
                          </a:stretch>
                        </a:blipFill>
                      </a:tcPr>
                    </a:tc>
                    <a:tc hMerge="1">
                      <a:txBody>
                        <a:bodyPr/>
                        <a:lstStyle/>
                        <a:p>
                          <a:endParaRPr lang="en-US" dirty="0"/>
                        </a:p>
                      </a:txBody>
                      <a:tcPr anchor="ctr"/>
                    </a:tc>
                    <a:extLst>
                      <a:ext uri="{0D108BD9-81ED-4DB2-BD59-A6C34878D82A}">
                        <a16:rowId xmlns:a16="http://schemas.microsoft.com/office/drawing/2014/main" val="10006"/>
                      </a:ext>
                    </a:extLst>
                  </a:tr>
                </a:tbl>
              </a:graphicData>
            </a:graphic>
          </p:graphicFrame>
        </mc:Fallback>
      </mc:AlternateContent>
      <p:sp>
        <p:nvSpPr>
          <p:cNvPr id="3" name="Rectangle 2">
            <a:extLst>
              <a:ext uri="{FF2B5EF4-FFF2-40B4-BE49-F238E27FC236}">
                <a16:creationId xmlns:a16="http://schemas.microsoft.com/office/drawing/2014/main" id="{B8F6266B-B6E3-46D0-8870-F1AFB7596898}"/>
              </a:ext>
            </a:extLst>
          </p:cNvPr>
          <p:cNvSpPr/>
          <p:nvPr/>
        </p:nvSpPr>
        <p:spPr>
          <a:xfrm>
            <a:off x="4343400" y="254318"/>
            <a:ext cx="4442647" cy="1077218"/>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sz="1600" dirty="0">
                <a:latin typeface="+mn-lt"/>
              </a:rPr>
              <a:t>b:    maximum branching factor of the search tree</a:t>
            </a:r>
          </a:p>
          <a:p>
            <a:r>
              <a:rPr lang="en-US" sz="1600" dirty="0">
                <a:latin typeface="+mn-lt"/>
              </a:rPr>
              <a:t>d:    depth of the optimal solution</a:t>
            </a:r>
          </a:p>
          <a:p>
            <a:r>
              <a:rPr lang="en-US" sz="1600" dirty="0">
                <a:latin typeface="+mn-lt"/>
              </a:rPr>
              <a:t>m:   maximum length of any path in the state space</a:t>
            </a:r>
          </a:p>
          <a:p>
            <a:r>
              <a:rPr lang="en-US" sz="1600" dirty="0">
                <a:latin typeface="+mn-lt"/>
              </a:rPr>
              <a:t>C*:  cost of optimal solution</a:t>
            </a:r>
          </a:p>
        </p:txBody>
      </p:sp>
      <p:sp>
        <p:nvSpPr>
          <p:cNvPr id="4" name="Rectangle 3">
            <a:extLst>
              <a:ext uri="{FF2B5EF4-FFF2-40B4-BE49-F238E27FC236}">
                <a16:creationId xmlns:a16="http://schemas.microsoft.com/office/drawing/2014/main" id="{CDF61E80-4B55-8979-0EEC-874E5C0C9D98}"/>
              </a:ext>
            </a:extLst>
          </p:cNvPr>
          <p:cNvSpPr/>
          <p:nvPr/>
        </p:nvSpPr>
        <p:spPr>
          <a:xfrm>
            <a:off x="7162800" y="3657600"/>
            <a:ext cx="1371600" cy="1295400"/>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4F0DA85-90AE-4AAC-7555-21DC3B1F4A14}"/>
              </a:ext>
            </a:extLst>
          </p:cNvPr>
          <p:cNvSpPr/>
          <p:nvPr/>
        </p:nvSpPr>
        <p:spPr>
          <a:xfrm>
            <a:off x="4165879" y="5867400"/>
            <a:ext cx="4368521" cy="73628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With a good heuristic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2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b="1" dirty="0"/>
              </a:p>
              <a:p>
                <a:r>
                  <a:rPr lang="en-US" sz="2000" b="1" dirty="0"/>
                  <a:t>Important note: </a:t>
                </a:r>
                <a:r>
                  <a:rPr lang="en-US" sz="2000" dirty="0"/>
                  <a:t>Do not implement DFS/IDS using Best-first search! </a:t>
                </a:r>
                <a:br>
                  <a:rPr lang="en-US" sz="2000" dirty="0"/>
                </a:br>
                <a:r>
                  <a:rPr lang="en-US" sz="2000" dirty="0"/>
                  <a:t>You will get poor space complexity from BFS and the disadvantages of DFS (not optimal and worse time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2228" b="-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 (Breadth-first search)</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204604823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 (Breadth-first search)</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cxnSp>
        <p:nvCxnSpPr>
          <p:cNvPr id="4" name="Straight Connector 3">
            <a:extLst>
              <a:ext uri="{FF2B5EF4-FFF2-40B4-BE49-F238E27FC236}">
                <a16:creationId xmlns:a16="http://schemas.microsoft.com/office/drawing/2014/main" id="{483C12D9-C856-3E61-7BF4-004C6C90F0D9}"/>
              </a:ext>
            </a:extLst>
          </p:cNvPr>
          <p:cNvCxnSpPr/>
          <p:nvPr/>
        </p:nvCxnSpPr>
        <p:spPr>
          <a:xfrm>
            <a:off x="1295400" y="4038600"/>
            <a:ext cx="58674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80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normAutofit/>
          </a:bodyPr>
          <a:lstStyle/>
          <a:p>
            <a:r>
              <a:rPr lang="en-US" sz="3200" dirty="0"/>
              <a:t>A Planning Agent: Planning vs. Execution Phase</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32508" y="1560222"/>
            <a:ext cx="7886700" cy="1229509"/>
          </a:xfrm>
        </p:spPr>
        <p:txBody>
          <a:bodyPr>
            <a:normAutofit fontScale="92500" lnSpcReduction="10000"/>
          </a:bodyPr>
          <a:lstStyle/>
          <a:p>
            <a:pPr marL="457200" indent="-457200">
              <a:buFont typeface="+mj-lt"/>
              <a:buAutoNum type="arabicPeriod"/>
            </a:pPr>
            <a:r>
              <a:rPr lang="en-US" dirty="0"/>
              <a:t>Planning is done by </a:t>
            </a:r>
            <a:r>
              <a:rPr lang="en-US" b="1" dirty="0"/>
              <a:t>a planning function </a:t>
            </a:r>
            <a:r>
              <a:rPr lang="en-US" dirty="0"/>
              <a:t>using search. The result is a </a:t>
            </a:r>
            <a:r>
              <a:rPr lang="en-US" b="1" dirty="0"/>
              <a:t>plan</a:t>
            </a:r>
            <a:r>
              <a:rPr lang="en-US" dirty="0"/>
              <a:t>.</a:t>
            </a:r>
          </a:p>
          <a:p>
            <a:pPr marL="457200" indent="-457200">
              <a:buFont typeface="+mj-lt"/>
              <a:buAutoNum type="arabicPeriod"/>
            </a:pPr>
            <a:r>
              <a:rPr lang="en-US" dirty="0"/>
              <a:t>The plan can be executed by a </a:t>
            </a:r>
            <a:r>
              <a:rPr lang="en-US" b="1" dirty="0"/>
              <a:t>model-based agent function.</a:t>
            </a:r>
            <a:r>
              <a:rPr lang="en-US" dirty="0"/>
              <a:t> The plan + a step counter are stored as the state. The agent function returns the actions from the plan step-by-step.</a:t>
            </a:r>
          </a:p>
        </p:txBody>
      </p:sp>
      <p:sp>
        <p:nvSpPr>
          <p:cNvPr id="33" name="Content Placeholder 2">
            <a:extLst>
              <a:ext uri="{FF2B5EF4-FFF2-40B4-BE49-F238E27FC236}">
                <a16:creationId xmlns:a16="http://schemas.microsoft.com/office/drawing/2014/main" id="{CDB0949F-FEE3-CA99-7B67-A916DF4216C7}"/>
              </a:ext>
            </a:extLst>
          </p:cNvPr>
          <p:cNvSpPr txBox="1">
            <a:spLocks/>
          </p:cNvSpPr>
          <p:nvPr/>
        </p:nvSpPr>
        <p:spPr>
          <a:xfrm>
            <a:off x="457200" y="6026478"/>
            <a:ext cx="8153400" cy="589974"/>
          </a:xfrm>
          <a:prstGeom prst="rect">
            <a:avLst/>
          </a:prstGeom>
        </p:spPr>
        <p:txBody>
          <a:bodyPr vert="horz" lIns="91440" tIns="45720" rIns="91440" bIns="45720" rtlCol="0">
            <a:normAutofit fontScale="700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en-US" b="1" dirty="0"/>
              <a:t>Note</a:t>
            </a:r>
            <a:r>
              <a:rPr lang="en-US" dirty="0"/>
              <a:t>: The execution agent does not use percepts or the transition function. It blindly follows the plan.</a:t>
            </a:r>
            <a:br>
              <a:rPr lang="en-US" dirty="0"/>
            </a:br>
            <a:r>
              <a:rPr lang="en-US" b="1" dirty="0"/>
              <a:t>Caution</a:t>
            </a:r>
            <a:r>
              <a:rPr lang="en-US" dirty="0"/>
              <a:t>: This only works in an environment with </a:t>
            </a:r>
            <a:r>
              <a:rPr lang="en-US" b="1" dirty="0"/>
              <a:t>deterministic transitions</a:t>
            </a:r>
            <a:r>
              <a:rPr lang="en-US" dirty="0"/>
              <a:t>.  </a:t>
            </a:r>
          </a:p>
        </p:txBody>
      </p:sp>
      <p:grpSp>
        <p:nvGrpSpPr>
          <p:cNvPr id="16" name="Group 15">
            <a:extLst>
              <a:ext uri="{FF2B5EF4-FFF2-40B4-BE49-F238E27FC236}">
                <a16:creationId xmlns:a16="http://schemas.microsoft.com/office/drawing/2014/main" id="{FDC0AC22-45CD-C9CC-52FB-CE1639FAC6B4}"/>
              </a:ext>
            </a:extLst>
          </p:cNvPr>
          <p:cNvGrpSpPr/>
          <p:nvPr/>
        </p:nvGrpSpPr>
        <p:grpSpPr>
          <a:xfrm>
            <a:off x="3532914" y="2763174"/>
            <a:ext cx="4667694" cy="2626184"/>
            <a:chOff x="3532914" y="2763174"/>
            <a:chExt cx="4667694" cy="2626184"/>
          </a:xfrm>
        </p:grpSpPr>
        <p:grpSp>
          <p:nvGrpSpPr>
            <p:cNvPr id="8" name="Group 7">
              <a:extLst>
                <a:ext uri="{FF2B5EF4-FFF2-40B4-BE49-F238E27FC236}">
                  <a16:creationId xmlns:a16="http://schemas.microsoft.com/office/drawing/2014/main" id="{D2DAC08E-DA66-5C39-4A92-2375B4445B08}"/>
                </a:ext>
              </a:extLst>
            </p:cNvPr>
            <p:cNvGrpSpPr/>
            <p:nvPr/>
          </p:nvGrpSpPr>
          <p:grpSpPr>
            <a:xfrm>
              <a:off x="3532915" y="3233375"/>
              <a:ext cx="4667693" cy="2155983"/>
              <a:chOff x="1627915" y="3279775"/>
              <a:chExt cx="4667693" cy="2155983"/>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1627915" y="3279775"/>
                <a:ext cx="4667693" cy="2155983"/>
                <a:chOff x="1524000" y="3352800"/>
                <a:chExt cx="4667693" cy="2155983"/>
              </a:xfrm>
            </p:grpSpPr>
            <p:sp>
              <p:nvSpPr>
                <p:cNvPr id="4" name="TextBox 3">
                  <a:extLst>
                    <a:ext uri="{FF2B5EF4-FFF2-40B4-BE49-F238E27FC236}">
                      <a16:creationId xmlns:a16="http://schemas.microsoft.com/office/drawing/2014/main" id="{F281C13B-D08C-41C7-95F0-994DE7700A16}"/>
                    </a:ext>
                  </a:extLst>
                </p:cNvPr>
                <p:cNvSpPr txBox="1"/>
                <p:nvPr/>
              </p:nvSpPr>
              <p:spPr>
                <a:xfrm>
                  <a:off x="5257263" y="3821651"/>
                  <a:ext cx="733784" cy="1477328"/>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a:t>
                  </a:r>
                </a:p>
                <a:p>
                  <a:pPr algn="ctr"/>
                  <a:r>
                    <a:rPr lang="en-US" dirty="0"/>
                    <a:t>S</a:t>
                  </a:r>
                </a:p>
                <a:p>
                  <a:pPr algn="ctr"/>
                  <a:r>
                    <a:rPr lang="en-US" dirty="0"/>
                    <a:t>S</a:t>
                  </a:r>
                </a:p>
                <a:p>
                  <a:pPr algn="ctr"/>
                  <a:r>
                    <a:rPr lang="en-US" dirty="0"/>
                    <a:t>E</a:t>
                  </a:r>
                </a:p>
                <a:p>
                  <a:pPr algn="ctr"/>
                  <a:r>
                    <a:rPr lang="en-US"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3693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262534"/>
                  <a:ext cx="1476876" cy="758388"/>
                </a:xfrm>
                <a:prstGeom prst="straightConnector1">
                  <a:avLst/>
                </a:prstGeom>
                <a:ln w="76200">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600575" y="4077868"/>
                  <a:ext cx="381000" cy="369332"/>
                </a:xfrm>
                <a:prstGeom prst="rect">
                  <a:avLst/>
                </a:prstGeom>
                <a:noFill/>
              </p:spPr>
              <p:txBody>
                <a:bodyPr wrap="square" rtlCol="0">
                  <a:spAutoFit/>
                </a:bodyPr>
                <a:lstStyle/>
                <a:p>
                  <a:r>
                    <a:rPr lang="en-US"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599715" y="4341449"/>
                  <a:ext cx="381000" cy="369332"/>
                </a:xfrm>
                <a:prstGeom prst="rect">
                  <a:avLst/>
                </a:prstGeom>
                <a:noFill/>
              </p:spPr>
              <p:txBody>
                <a:bodyPr wrap="square" rtlCol="0">
                  <a:spAutoFit/>
                </a:bodyPr>
                <a:lstStyle/>
                <a:p>
                  <a:r>
                    <a:rPr lang="en-US"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589562" y="4651590"/>
                  <a:ext cx="381000" cy="369332"/>
                </a:xfrm>
                <a:prstGeom prst="rect">
                  <a:avLst/>
                </a:prstGeom>
                <a:noFill/>
              </p:spPr>
              <p:txBody>
                <a:bodyPr wrap="square" rtlCol="0">
                  <a:spAutoFit/>
                </a:bodyPr>
                <a:lstStyle/>
                <a:p>
                  <a:r>
                    <a:rPr lang="en-US"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369332"/>
                </a:xfrm>
                <a:prstGeom prst="rect">
                  <a:avLst/>
                </a:prstGeom>
                <a:noFill/>
              </p:spPr>
              <p:txBody>
                <a:bodyPr wrap="square" rtlCol="0">
                  <a:spAutoFit/>
                </a:bodyPr>
                <a:lstStyle/>
                <a:p>
                  <a:r>
                    <a:rPr lang="en-US"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9562" y="3813897"/>
                  <a:ext cx="381000"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621382" y="4071051"/>
                  <a:ext cx="1769250" cy="738664"/>
                </a:xfrm>
                <a:prstGeom prst="rect">
                  <a:avLst/>
                </a:prstGeom>
                <a:noFill/>
              </p:spPr>
              <p:txBody>
                <a:bodyPr wrap="square" rtlCol="0">
                  <a:spAutoFit/>
                </a:bodyPr>
                <a:lstStyle/>
                <a:p>
                  <a:pPr algn="ctr"/>
                  <a:endParaRPr lang="en-US" sz="1400" dirty="0"/>
                </a:p>
                <a:p>
                  <a:pPr algn="ctr"/>
                  <a:r>
                    <a:rPr lang="en-US" sz="1400" dirty="0"/>
                    <a:t>Current step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319892" y="3427041"/>
                  <a:ext cx="608526" cy="369332"/>
                </a:xfrm>
                <a:prstGeom prst="rect">
                  <a:avLst/>
                </a:prstGeom>
                <a:noFill/>
              </p:spPr>
              <p:txBody>
                <a:bodyPr wrap="square" rtlCol="0">
                  <a:spAutoFit/>
                </a:bodyPr>
                <a:lstStyle/>
                <a:p>
                  <a:r>
                    <a:rPr lang="en-US" dirty="0"/>
                    <a:t>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4667693" cy="2155983"/>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1400" dirty="0"/>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369332"/>
                </a:xfrm>
                <a:prstGeom prst="rect">
                  <a:avLst/>
                </a:prstGeom>
                <a:noFill/>
              </p:spPr>
              <p:txBody>
                <a:bodyPr wrap="square" rtlCol="0">
                  <a:spAutoFit/>
                </a:bodyPr>
                <a:lstStyle/>
                <a:p>
                  <a:r>
                    <a:rPr lang="en-US" b="1" dirty="0"/>
                    <a:t>Agent</a:t>
                  </a:r>
                </a:p>
              </p:txBody>
            </p:sp>
          </p:grpSp>
          <p:sp>
            <p:nvSpPr>
              <p:cNvPr id="6" name="TextBox 5">
                <a:extLst>
                  <a:ext uri="{FF2B5EF4-FFF2-40B4-BE49-F238E27FC236}">
                    <a16:creationId xmlns:a16="http://schemas.microsoft.com/office/drawing/2014/main" id="{8B6CE156-836D-54DA-6E79-02A95E464995}"/>
                  </a:ext>
                </a:extLst>
              </p:cNvPr>
              <p:cNvSpPr txBox="1"/>
              <p:nvPr/>
            </p:nvSpPr>
            <p:spPr>
              <a:xfrm>
                <a:off x="4693477" y="4844560"/>
                <a:ext cx="381000" cy="369332"/>
              </a:xfrm>
              <a:prstGeom prst="rect">
                <a:avLst/>
              </a:prstGeom>
              <a:noFill/>
            </p:spPr>
            <p:txBody>
              <a:bodyPr wrap="square" rtlCol="0">
                <a:spAutoFit/>
              </a:bodyPr>
              <a:lstStyle/>
              <a:p>
                <a:r>
                  <a:rPr lang="en-US" dirty="0"/>
                  <a:t>…</a:t>
                </a:r>
              </a:p>
            </p:txBody>
          </p:sp>
        </p:grpSp>
        <p:sp>
          <p:nvSpPr>
            <p:cNvPr id="37" name="TextBox 36">
              <a:extLst>
                <a:ext uri="{FF2B5EF4-FFF2-40B4-BE49-F238E27FC236}">
                  <a16:creationId xmlns:a16="http://schemas.microsoft.com/office/drawing/2014/main" id="{9678B282-B10F-72AF-B852-FC232480871E}"/>
                </a:ext>
              </a:extLst>
            </p:cNvPr>
            <p:cNvSpPr txBox="1"/>
            <p:nvPr/>
          </p:nvSpPr>
          <p:spPr>
            <a:xfrm>
              <a:off x="3532914" y="2763174"/>
              <a:ext cx="4667693" cy="369332"/>
            </a:xfrm>
            <a:prstGeom prst="rect">
              <a:avLst/>
            </a:prstGeom>
            <a:noFill/>
          </p:spPr>
          <p:txBody>
            <a:bodyPr wrap="square">
              <a:spAutoFit/>
            </a:bodyPr>
            <a:lstStyle/>
            <a:p>
              <a:r>
                <a:rPr lang="en-US" b="1" dirty="0"/>
                <a:t>Execution of the plan </a:t>
              </a:r>
              <a:r>
                <a:rPr lang="en-US" dirty="0"/>
                <a:t>at step 2 returns action S</a:t>
              </a:r>
            </a:p>
          </p:txBody>
        </p:sp>
      </p:grpSp>
      <p:cxnSp>
        <p:nvCxnSpPr>
          <p:cNvPr id="18" name="Connector: Elbow 17">
            <a:extLst>
              <a:ext uri="{FF2B5EF4-FFF2-40B4-BE49-F238E27FC236}">
                <a16:creationId xmlns:a16="http://schemas.microsoft.com/office/drawing/2014/main" id="{9551AF79-6B93-19AF-9461-B0B0BD3C7342}"/>
              </a:ext>
            </a:extLst>
          </p:cNvPr>
          <p:cNvCxnSpPr>
            <a:stCxn id="9" idx="2"/>
            <a:endCxn id="4" idx="2"/>
          </p:cNvCxnSpPr>
          <p:nvPr/>
        </p:nvCxnSpPr>
        <p:spPr>
          <a:xfrm rot="5400000" flipH="1" flipV="1">
            <a:off x="4568824" y="2544220"/>
            <a:ext cx="428912" cy="5699579"/>
          </a:xfrm>
          <a:prstGeom prst="bentConnector3">
            <a:avLst>
              <a:gd name="adj1" fmla="val -53298"/>
            </a:avLst>
          </a:prstGeom>
          <a:ln w="1905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20" name="Group 19">
            <a:extLst>
              <a:ext uri="{FF2B5EF4-FFF2-40B4-BE49-F238E27FC236}">
                <a16:creationId xmlns:a16="http://schemas.microsoft.com/office/drawing/2014/main" id="{6CECFECF-C911-0734-8EFD-0D8A1C970E3D}"/>
              </a:ext>
            </a:extLst>
          </p:cNvPr>
          <p:cNvGrpSpPr/>
          <p:nvPr/>
        </p:nvGrpSpPr>
        <p:grpSpPr>
          <a:xfrm>
            <a:off x="737697" y="2763174"/>
            <a:ext cx="2391587" cy="2845292"/>
            <a:chOff x="737697" y="2763174"/>
            <a:chExt cx="2391587" cy="2845292"/>
          </a:xfrm>
        </p:grpSpPr>
        <p:grpSp>
          <p:nvGrpSpPr>
            <p:cNvPr id="15" name="Group 14">
              <a:extLst>
                <a:ext uri="{FF2B5EF4-FFF2-40B4-BE49-F238E27FC236}">
                  <a16:creationId xmlns:a16="http://schemas.microsoft.com/office/drawing/2014/main" id="{105E9A0B-6D26-4285-5407-0CF504A8341C}"/>
                </a:ext>
              </a:extLst>
            </p:cNvPr>
            <p:cNvGrpSpPr/>
            <p:nvPr/>
          </p:nvGrpSpPr>
          <p:grpSpPr>
            <a:xfrm>
              <a:off x="737697" y="2763174"/>
              <a:ext cx="2391587" cy="2845292"/>
              <a:chOff x="737697" y="2763174"/>
              <a:chExt cx="2391587" cy="2845292"/>
            </a:xfrm>
          </p:grpSpPr>
          <p:grpSp>
            <p:nvGrpSpPr>
              <p:cNvPr id="30" name="Group 29">
                <a:extLst>
                  <a:ext uri="{FF2B5EF4-FFF2-40B4-BE49-F238E27FC236}">
                    <a16:creationId xmlns:a16="http://schemas.microsoft.com/office/drawing/2014/main" id="{A0AAA342-B0CA-365A-B50F-F3B4B8FEB04C}"/>
                  </a:ext>
                </a:extLst>
              </p:cNvPr>
              <p:cNvGrpSpPr/>
              <p:nvPr/>
            </p:nvGrpSpPr>
            <p:grpSpPr>
              <a:xfrm>
                <a:off x="737697" y="3216879"/>
                <a:ext cx="2391587" cy="2391587"/>
                <a:chOff x="6347505" y="3279775"/>
                <a:chExt cx="2391587" cy="2391587"/>
              </a:xfrm>
            </p:grpSpPr>
            <p:pic>
              <p:nvPicPr>
                <p:cNvPr id="9" name="Picture 2">
                  <a:extLst>
                    <a:ext uri="{FF2B5EF4-FFF2-40B4-BE49-F238E27FC236}">
                      <a16:creationId xmlns:a16="http://schemas.microsoft.com/office/drawing/2014/main" id="{9A694FE3-5561-7D96-5BC7-3DC26FC998D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347505" y="3279775"/>
                  <a:ext cx="2391587" cy="2391587"/>
                </a:xfrm>
                <a:prstGeom prst="rect">
                  <a:avLst/>
                </a:prstGeom>
                <a:noFill/>
                <a:ln w="9525">
                  <a:noFill/>
                  <a:miter lim="800000"/>
                  <a:headEnd/>
                  <a:tailEnd/>
                </a:ln>
              </p:spPr>
            </p:pic>
            <p:cxnSp>
              <p:nvCxnSpPr>
                <p:cNvPr id="19" name="Straight Arrow Connector 18">
                  <a:extLst>
                    <a:ext uri="{FF2B5EF4-FFF2-40B4-BE49-F238E27FC236}">
                      <a16:creationId xmlns:a16="http://schemas.microsoft.com/office/drawing/2014/main" id="{15034E05-5278-4E1D-2D73-A17E96595D33}"/>
                    </a:ext>
                  </a:extLst>
                </p:cNvPr>
                <p:cNvCxnSpPr>
                  <a:cxnSpLocks/>
                </p:cNvCxnSpPr>
                <p:nvPr/>
              </p:nvCxnSpPr>
              <p:spPr>
                <a:xfrm>
                  <a:off x="6553200" y="3292492"/>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Straight Arrow Connector 20">
                  <a:extLst>
                    <a:ext uri="{FF2B5EF4-FFF2-40B4-BE49-F238E27FC236}">
                      <a16:creationId xmlns:a16="http://schemas.microsoft.com/office/drawing/2014/main" id="{8F654D57-D174-7F84-8E16-1FC52CAFFBD6}"/>
                    </a:ext>
                  </a:extLst>
                </p:cNvPr>
                <p:cNvCxnSpPr>
                  <a:cxnSpLocks/>
                </p:cNvCxnSpPr>
                <p:nvPr/>
              </p:nvCxnSpPr>
              <p:spPr>
                <a:xfrm>
                  <a:off x="6553200" y="3429000"/>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Straight Arrow Connector 22">
                  <a:extLst>
                    <a:ext uri="{FF2B5EF4-FFF2-40B4-BE49-F238E27FC236}">
                      <a16:creationId xmlns:a16="http://schemas.microsoft.com/office/drawing/2014/main" id="{450EEEBA-990B-3A34-05BE-C96E4D74D25F}"/>
                    </a:ext>
                  </a:extLst>
                </p:cNvPr>
                <p:cNvCxnSpPr>
                  <a:cxnSpLocks/>
                </p:cNvCxnSpPr>
                <p:nvPr/>
              </p:nvCxnSpPr>
              <p:spPr>
                <a:xfrm>
                  <a:off x="6553200" y="3584575"/>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9" name="Straight Arrow Connector 28">
                  <a:extLst>
                    <a:ext uri="{FF2B5EF4-FFF2-40B4-BE49-F238E27FC236}">
                      <a16:creationId xmlns:a16="http://schemas.microsoft.com/office/drawing/2014/main" id="{F6808E85-5ECF-EDED-22A2-4B43D07B9E71}"/>
                    </a:ext>
                  </a:extLst>
                </p:cNvPr>
                <p:cNvCxnSpPr>
                  <a:cxnSpLocks/>
                </p:cNvCxnSpPr>
                <p:nvPr/>
              </p:nvCxnSpPr>
              <p:spPr>
                <a:xfrm rot="16200000">
                  <a:off x="6653642" y="3659187"/>
                  <a:ext cx="0" cy="149225"/>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sp>
            <p:nvSpPr>
              <p:cNvPr id="36" name="TextBox 35">
                <a:extLst>
                  <a:ext uri="{FF2B5EF4-FFF2-40B4-BE49-F238E27FC236}">
                    <a16:creationId xmlns:a16="http://schemas.microsoft.com/office/drawing/2014/main" id="{FA48CFE2-1E92-9DFF-9A57-1C84037F4E51}"/>
                  </a:ext>
                </a:extLst>
              </p:cNvPr>
              <p:cNvSpPr txBox="1"/>
              <p:nvPr/>
            </p:nvSpPr>
            <p:spPr>
              <a:xfrm>
                <a:off x="1118447" y="2763174"/>
                <a:ext cx="1929553" cy="369332"/>
              </a:xfrm>
              <a:prstGeom prst="rect">
                <a:avLst/>
              </a:prstGeom>
              <a:noFill/>
            </p:spPr>
            <p:txBody>
              <a:bodyPr wrap="square">
                <a:spAutoFit/>
              </a:bodyPr>
              <a:lstStyle/>
              <a:p>
                <a:r>
                  <a:rPr lang="en-US" b="1" dirty="0"/>
                  <a:t>Planning function</a:t>
                </a:r>
              </a:p>
            </p:txBody>
          </p:sp>
          <p:sp>
            <p:nvSpPr>
              <p:cNvPr id="38" name="TextBox 37">
                <a:extLst>
                  <a:ext uri="{FF2B5EF4-FFF2-40B4-BE49-F238E27FC236}">
                    <a16:creationId xmlns:a16="http://schemas.microsoft.com/office/drawing/2014/main" id="{DAB6D509-C389-EABF-6961-9FA3C4320F66}"/>
                  </a:ext>
                </a:extLst>
              </p:cNvPr>
              <p:cNvSpPr txBox="1"/>
              <p:nvPr/>
            </p:nvSpPr>
            <p:spPr>
              <a:xfrm rot="16200000">
                <a:off x="982591" y="3466519"/>
                <a:ext cx="271712" cy="369332"/>
              </a:xfrm>
              <a:prstGeom prst="rect">
                <a:avLst/>
              </a:prstGeom>
              <a:noFill/>
            </p:spPr>
            <p:txBody>
              <a:bodyPr wrap="square" rtlCol="0">
                <a:spAutoFit/>
              </a:bodyPr>
              <a:lstStyle/>
              <a:p>
                <a:r>
                  <a:rPr lang="en-US" dirty="0">
                    <a:solidFill>
                      <a:schemeClr val="accent6"/>
                    </a:solidFill>
                  </a:rPr>
                  <a:t>…</a:t>
                </a:r>
              </a:p>
            </p:txBody>
          </p:sp>
        </p:grpSp>
        <p:sp>
          <p:nvSpPr>
            <p:cNvPr id="17" name="TextBox 16">
              <a:extLst>
                <a:ext uri="{FF2B5EF4-FFF2-40B4-BE49-F238E27FC236}">
                  <a16:creationId xmlns:a16="http://schemas.microsoft.com/office/drawing/2014/main" id="{1F01E6D7-AB28-F345-6193-0FEDE799A5F6}"/>
                </a:ext>
              </a:extLst>
            </p:cNvPr>
            <p:cNvSpPr txBox="1"/>
            <p:nvPr/>
          </p:nvSpPr>
          <p:spPr>
            <a:xfrm rot="1174007">
              <a:off x="1039481" y="4215587"/>
              <a:ext cx="1786772" cy="369332"/>
            </a:xfrm>
            <a:prstGeom prst="rect">
              <a:avLst/>
            </a:prstGeom>
            <a:ln/>
          </p:spPr>
          <p:style>
            <a:lnRef idx="3">
              <a:schemeClr val="lt1"/>
            </a:lnRef>
            <a:fillRef idx="1">
              <a:schemeClr val="accent3"/>
            </a:fillRef>
            <a:effectRef idx="1">
              <a:schemeClr val="accent3"/>
            </a:effectRef>
            <a:fontRef idx="minor">
              <a:schemeClr val="lt1"/>
            </a:fontRef>
          </p:style>
          <p:txBody>
            <a:bodyPr wrap="square">
              <a:spAutoFit/>
            </a:bodyPr>
            <a:lstStyle/>
            <a:p>
              <a:r>
                <a:rPr lang="en-US" b="1" dirty="0"/>
                <a:t>Transition model</a:t>
              </a:r>
            </a:p>
          </p:txBody>
        </p:sp>
      </p:grpSp>
    </p:spTree>
    <p:extLst>
      <p:ext uri="{BB962C8B-B14F-4D97-AF65-F5344CB8AC3E}">
        <p14:creationId xmlns:p14="http://schemas.microsoft.com/office/powerpoint/2010/main" val="220404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A8D72-99B9-A207-E474-95FE2AEE3379}"/>
              </a:ext>
            </a:extLst>
          </p:cNvPr>
          <p:cNvSpPr>
            <a:spLocks noGrp="1"/>
          </p:cNvSpPr>
          <p:nvPr>
            <p:ph type="title"/>
          </p:nvPr>
        </p:nvSpPr>
        <p:spPr>
          <a:xfrm>
            <a:off x="628650" y="365127"/>
            <a:ext cx="7886700" cy="1035110"/>
          </a:xfrm>
        </p:spPr>
        <p:txBody>
          <a:bodyPr>
            <a:normAutofit/>
          </a:bodyPr>
          <a:lstStyle/>
          <a:p>
            <a:r>
              <a:rPr lang="en-US" sz="2800" dirty="0"/>
              <a:t>Complete Planning Agent to Solve a Maze</a:t>
            </a:r>
          </a:p>
        </p:txBody>
      </p:sp>
      <p:sp>
        <p:nvSpPr>
          <p:cNvPr id="81" name="TextBox 80">
            <a:extLst>
              <a:ext uri="{FF2B5EF4-FFF2-40B4-BE49-F238E27FC236}">
                <a16:creationId xmlns:a16="http://schemas.microsoft.com/office/drawing/2014/main" id="{13822271-07B3-F1D4-8308-615D8DE88316}"/>
              </a:ext>
            </a:extLst>
          </p:cNvPr>
          <p:cNvSpPr txBox="1"/>
          <p:nvPr/>
        </p:nvSpPr>
        <p:spPr>
          <a:xfrm>
            <a:off x="432690" y="5856889"/>
            <a:ext cx="8413577"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The event loop calls the agent function for the next action.</a:t>
            </a:r>
          </a:p>
          <a:p>
            <a:pPr marL="285750" indent="-285750">
              <a:buFont typeface="Arial" panose="020B0604020202020204" pitchFamily="34" charset="0"/>
              <a:buChar char="•"/>
            </a:pPr>
            <a:r>
              <a:rPr lang="en-US" sz="1600" dirty="0"/>
              <a:t>The agent function follows the plan or calls the planning function if there is no plan yet or it thinks the current plan does not work based on the percepts (replanning).</a:t>
            </a:r>
          </a:p>
        </p:txBody>
      </p:sp>
      <p:grpSp>
        <p:nvGrpSpPr>
          <p:cNvPr id="6" name="Group 5">
            <a:extLst>
              <a:ext uri="{FF2B5EF4-FFF2-40B4-BE49-F238E27FC236}">
                <a16:creationId xmlns:a16="http://schemas.microsoft.com/office/drawing/2014/main" id="{B35FBD37-E1A8-6E2B-5B8B-42EA3697236B}"/>
              </a:ext>
            </a:extLst>
          </p:cNvPr>
          <p:cNvGrpSpPr/>
          <p:nvPr/>
        </p:nvGrpSpPr>
        <p:grpSpPr>
          <a:xfrm>
            <a:off x="914400" y="1371600"/>
            <a:ext cx="7086600" cy="4453794"/>
            <a:chOff x="838200" y="1371600"/>
            <a:chExt cx="7086600" cy="4453794"/>
          </a:xfrm>
        </p:grpSpPr>
        <p:sp>
          <p:nvSpPr>
            <p:cNvPr id="4" name="Rectangle 3">
              <a:extLst>
                <a:ext uri="{FF2B5EF4-FFF2-40B4-BE49-F238E27FC236}">
                  <a16:creationId xmlns:a16="http://schemas.microsoft.com/office/drawing/2014/main" id="{47EE04EB-FDAD-F984-D610-9EC783632DAA}"/>
                </a:ext>
              </a:extLst>
            </p:cNvPr>
            <p:cNvSpPr/>
            <p:nvPr/>
          </p:nvSpPr>
          <p:spPr>
            <a:xfrm>
              <a:off x="838200" y="2260852"/>
              <a:ext cx="4565477"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2F070FF-4D65-E7C9-1ACB-B36EF1F4C786}"/>
                </a:ext>
              </a:extLst>
            </p:cNvPr>
            <p:cNvSpPr/>
            <p:nvPr/>
          </p:nvSpPr>
          <p:spPr>
            <a:xfrm>
              <a:off x="6477000" y="2260852"/>
              <a:ext cx="1447800" cy="304800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rPr>
                <a:t>Environment</a:t>
              </a: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Physical Maze</a:t>
              </a:r>
            </a:p>
          </p:txBody>
        </p:sp>
        <p:sp>
          <p:nvSpPr>
            <p:cNvPr id="12" name="TextBox 11">
              <a:extLst>
                <a:ext uri="{FF2B5EF4-FFF2-40B4-BE49-F238E27FC236}">
                  <a16:creationId xmlns:a16="http://schemas.microsoft.com/office/drawing/2014/main" id="{A79A5B77-0753-3C80-0701-85ED846E29E5}"/>
                </a:ext>
              </a:extLst>
            </p:cNvPr>
            <p:cNvSpPr txBox="1"/>
            <p:nvPr/>
          </p:nvSpPr>
          <p:spPr>
            <a:xfrm>
              <a:off x="3388701" y="1371600"/>
              <a:ext cx="1898478" cy="738664"/>
            </a:xfrm>
            <a:prstGeom prst="rect">
              <a:avLst/>
            </a:prstGeom>
            <a:noFill/>
          </p:spPr>
          <p:txBody>
            <a:bodyPr wrap="square" rtlCol="0">
              <a:spAutoFit/>
            </a:bodyPr>
            <a:lstStyle/>
            <a:p>
              <a:r>
                <a:rPr lang="en-US" sz="1400" dirty="0"/>
                <a:t>Map </a:t>
              </a:r>
              <a:br>
                <a:rPr lang="en-US" sz="1400" dirty="0"/>
              </a:br>
              <a:r>
                <a:rPr lang="en-US" sz="1400" dirty="0"/>
                <a:t>= Transition function + initial and goal state</a:t>
              </a:r>
            </a:p>
          </p:txBody>
        </p:sp>
        <p:cxnSp>
          <p:nvCxnSpPr>
            <p:cNvPr id="14" name="Straight Arrow Connector 13">
              <a:extLst>
                <a:ext uri="{FF2B5EF4-FFF2-40B4-BE49-F238E27FC236}">
                  <a16:creationId xmlns:a16="http://schemas.microsoft.com/office/drawing/2014/main" id="{00F7312F-513F-182C-CCBF-62BEAC8F8370}"/>
                </a:ext>
              </a:extLst>
            </p:cNvPr>
            <p:cNvCxnSpPr>
              <a:cxnSpLocks/>
              <a:endCxn id="24" idx="3"/>
            </p:cNvCxnSpPr>
            <p:nvPr/>
          </p:nvCxnSpPr>
          <p:spPr>
            <a:xfrm flipH="1">
              <a:off x="5098877" y="2700477"/>
              <a:ext cx="153052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D078E14E-CE8B-4CAA-DD9E-B4F589A9AB0D}"/>
                </a:ext>
              </a:extLst>
            </p:cNvPr>
            <p:cNvCxnSpPr>
              <a:cxnSpLocks/>
              <a:stCxn id="25" idx="3"/>
            </p:cNvCxnSpPr>
            <p:nvPr/>
          </p:nvCxnSpPr>
          <p:spPr>
            <a:xfrm>
              <a:off x="5201581" y="4991775"/>
              <a:ext cx="158021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4" name="TextBox 23">
              <a:extLst>
                <a:ext uri="{FF2B5EF4-FFF2-40B4-BE49-F238E27FC236}">
                  <a16:creationId xmlns:a16="http://schemas.microsoft.com/office/drawing/2014/main" id="{4AA1C588-96F1-EE94-0BDE-75EB05E5E306}"/>
                </a:ext>
              </a:extLst>
            </p:cNvPr>
            <p:cNvSpPr txBox="1"/>
            <p:nvPr/>
          </p:nvSpPr>
          <p:spPr>
            <a:xfrm>
              <a:off x="4184477" y="2515811"/>
              <a:ext cx="914400" cy="369332"/>
            </a:xfrm>
            <a:prstGeom prst="rect">
              <a:avLst/>
            </a:prstGeom>
            <a:noFill/>
          </p:spPr>
          <p:txBody>
            <a:bodyPr wrap="square" rtlCol="0">
              <a:spAutoFit/>
            </a:bodyPr>
            <a:lstStyle/>
            <a:p>
              <a:r>
                <a:rPr lang="en-US" dirty="0"/>
                <a:t>Sensors</a:t>
              </a:r>
            </a:p>
          </p:txBody>
        </p:sp>
        <p:sp>
          <p:nvSpPr>
            <p:cNvPr id="25" name="TextBox 24">
              <a:extLst>
                <a:ext uri="{FF2B5EF4-FFF2-40B4-BE49-F238E27FC236}">
                  <a16:creationId xmlns:a16="http://schemas.microsoft.com/office/drawing/2014/main" id="{EA083DFE-4C36-0C94-8302-313F526159A3}"/>
                </a:ext>
              </a:extLst>
            </p:cNvPr>
            <p:cNvSpPr txBox="1"/>
            <p:nvPr/>
          </p:nvSpPr>
          <p:spPr>
            <a:xfrm>
              <a:off x="4081772" y="4807109"/>
              <a:ext cx="1119809" cy="369332"/>
            </a:xfrm>
            <a:prstGeom prst="rect">
              <a:avLst/>
            </a:prstGeom>
            <a:noFill/>
          </p:spPr>
          <p:txBody>
            <a:bodyPr wrap="square" rtlCol="0">
              <a:spAutoFit/>
            </a:bodyPr>
            <a:lstStyle/>
            <a:p>
              <a:r>
                <a:rPr lang="en-US" dirty="0"/>
                <a:t>Actuators</a:t>
              </a:r>
            </a:p>
          </p:txBody>
        </p:sp>
        <p:sp>
          <p:nvSpPr>
            <p:cNvPr id="26" name="Flowchart: Document 25">
              <a:extLst>
                <a:ext uri="{FF2B5EF4-FFF2-40B4-BE49-F238E27FC236}">
                  <a16:creationId xmlns:a16="http://schemas.microsoft.com/office/drawing/2014/main" id="{A1D0D1DE-2930-B85A-AEA6-1BA5C797D282}"/>
                </a:ext>
              </a:extLst>
            </p:cNvPr>
            <p:cNvSpPr/>
            <p:nvPr/>
          </p:nvSpPr>
          <p:spPr>
            <a:xfrm>
              <a:off x="2671633" y="3634091"/>
              <a:ext cx="609600" cy="937591"/>
            </a:xfrm>
            <a:prstGeom prst="flowChartDocumen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Plan</a:t>
              </a:r>
            </a:p>
          </p:txBody>
        </p:sp>
        <p:sp>
          <p:nvSpPr>
            <p:cNvPr id="27" name="Rectangle 26">
              <a:extLst>
                <a:ext uri="{FF2B5EF4-FFF2-40B4-BE49-F238E27FC236}">
                  <a16:creationId xmlns:a16="http://schemas.microsoft.com/office/drawing/2014/main" id="{4B335A07-30C7-7F2F-6DE2-F2603A478600}"/>
                </a:ext>
              </a:extLst>
            </p:cNvPr>
            <p:cNvSpPr/>
            <p:nvPr/>
          </p:nvSpPr>
          <p:spPr>
            <a:xfrm>
              <a:off x="2328733" y="2476546"/>
              <a:ext cx="1295400" cy="6354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Planning function</a:t>
              </a:r>
            </a:p>
          </p:txBody>
        </p:sp>
        <p:sp>
          <p:nvSpPr>
            <p:cNvPr id="29" name="Rectangle 28">
              <a:extLst>
                <a:ext uri="{FF2B5EF4-FFF2-40B4-BE49-F238E27FC236}">
                  <a16:creationId xmlns:a16="http://schemas.microsoft.com/office/drawing/2014/main" id="{8B8FE497-FD5A-414F-B390-B1A3A187D04A}"/>
                </a:ext>
              </a:extLst>
            </p:cNvPr>
            <p:cNvSpPr/>
            <p:nvPr/>
          </p:nvSpPr>
          <p:spPr>
            <a:xfrm>
              <a:off x="3991779" y="3569242"/>
              <a:ext cx="1295400" cy="635411"/>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Agent function</a:t>
              </a:r>
            </a:p>
          </p:txBody>
        </p:sp>
        <p:cxnSp>
          <p:nvCxnSpPr>
            <p:cNvPr id="30" name="Straight Arrow Connector 29">
              <a:extLst>
                <a:ext uri="{FF2B5EF4-FFF2-40B4-BE49-F238E27FC236}">
                  <a16:creationId xmlns:a16="http://schemas.microsoft.com/office/drawing/2014/main" id="{A148EE61-3EA1-E3B4-4B55-BEEC9867BF7E}"/>
                </a:ext>
              </a:extLst>
            </p:cNvPr>
            <p:cNvCxnSpPr>
              <a:cxnSpLocks/>
              <a:stCxn id="75" idx="2"/>
              <a:endCxn id="27" idx="0"/>
            </p:cNvCxnSpPr>
            <p:nvPr/>
          </p:nvCxnSpPr>
          <p:spPr>
            <a:xfrm>
              <a:off x="2976433" y="2155611"/>
              <a:ext cx="0" cy="3209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5" name="Straight Arrow Connector 34">
              <a:extLst>
                <a:ext uri="{FF2B5EF4-FFF2-40B4-BE49-F238E27FC236}">
                  <a16:creationId xmlns:a16="http://schemas.microsoft.com/office/drawing/2014/main" id="{0AEBF7BB-9215-C0AF-2072-EF71F603943A}"/>
                </a:ext>
              </a:extLst>
            </p:cNvPr>
            <p:cNvCxnSpPr>
              <a:stCxn id="24" idx="2"/>
              <a:endCxn id="29" idx="0"/>
            </p:cNvCxnSpPr>
            <p:nvPr/>
          </p:nvCxnSpPr>
          <p:spPr>
            <a:xfrm flipH="1">
              <a:off x="4639479" y="2885143"/>
              <a:ext cx="2198" cy="68409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CB43D0F8-D6D4-A99A-BDBD-1CB85F0EF0AB}"/>
                </a:ext>
              </a:extLst>
            </p:cNvPr>
            <p:cNvCxnSpPr>
              <a:cxnSpLocks/>
              <a:stCxn id="29" idx="2"/>
              <a:endCxn id="25" idx="0"/>
            </p:cNvCxnSpPr>
            <p:nvPr/>
          </p:nvCxnSpPr>
          <p:spPr>
            <a:xfrm>
              <a:off x="4639479" y="4204653"/>
              <a:ext cx="2198" cy="6024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a:extLst>
                <a:ext uri="{FF2B5EF4-FFF2-40B4-BE49-F238E27FC236}">
                  <a16:creationId xmlns:a16="http://schemas.microsoft.com/office/drawing/2014/main" id="{4EFB613D-1690-C492-C50D-D118275F3CAF}"/>
                </a:ext>
              </a:extLst>
            </p:cNvPr>
            <p:cNvCxnSpPr>
              <a:cxnSpLocks/>
              <a:stCxn id="27" idx="2"/>
              <a:endCxn id="26" idx="0"/>
            </p:cNvCxnSpPr>
            <p:nvPr/>
          </p:nvCxnSpPr>
          <p:spPr>
            <a:xfrm>
              <a:off x="2976433" y="3111957"/>
              <a:ext cx="0" cy="52213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4" name="Rectangle 53">
              <a:extLst>
                <a:ext uri="{FF2B5EF4-FFF2-40B4-BE49-F238E27FC236}">
                  <a16:creationId xmlns:a16="http://schemas.microsoft.com/office/drawing/2014/main" id="{0B7C1EE7-71F7-6B4F-D34C-379DCC7C376F}"/>
                </a:ext>
              </a:extLst>
            </p:cNvPr>
            <p:cNvSpPr/>
            <p:nvPr/>
          </p:nvSpPr>
          <p:spPr>
            <a:xfrm>
              <a:off x="2471120" y="4673049"/>
              <a:ext cx="898563" cy="413479"/>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050" dirty="0"/>
                <a:t>Current step in plan</a:t>
              </a:r>
            </a:p>
          </p:txBody>
        </p:sp>
        <p:cxnSp>
          <p:nvCxnSpPr>
            <p:cNvPr id="58" name="Straight Arrow Connector 57">
              <a:extLst>
                <a:ext uri="{FF2B5EF4-FFF2-40B4-BE49-F238E27FC236}">
                  <a16:creationId xmlns:a16="http://schemas.microsoft.com/office/drawing/2014/main" id="{153297F0-3177-04CD-16C2-36C9AB8FDEB0}"/>
                </a:ext>
              </a:extLst>
            </p:cNvPr>
            <p:cNvCxnSpPr>
              <a:cxnSpLocks/>
            </p:cNvCxnSpPr>
            <p:nvPr/>
          </p:nvCxnSpPr>
          <p:spPr>
            <a:xfrm flipH="1" flipV="1">
              <a:off x="3624133" y="2794251"/>
              <a:ext cx="384261" cy="7916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1" name="Straight Arrow Connector 60">
              <a:extLst>
                <a:ext uri="{FF2B5EF4-FFF2-40B4-BE49-F238E27FC236}">
                  <a16:creationId xmlns:a16="http://schemas.microsoft.com/office/drawing/2014/main" id="{2AC11F8C-0F28-1F74-A8AC-B78E269513FC}"/>
                </a:ext>
              </a:extLst>
            </p:cNvPr>
            <p:cNvCxnSpPr>
              <a:stCxn id="26" idx="3"/>
              <a:endCxn id="29" idx="1"/>
            </p:cNvCxnSpPr>
            <p:nvPr/>
          </p:nvCxnSpPr>
          <p:spPr>
            <a:xfrm flipV="1">
              <a:off x="3281233" y="3886948"/>
              <a:ext cx="710546" cy="21593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5" name="Straight Arrow Connector 64">
              <a:extLst>
                <a:ext uri="{FF2B5EF4-FFF2-40B4-BE49-F238E27FC236}">
                  <a16:creationId xmlns:a16="http://schemas.microsoft.com/office/drawing/2014/main" id="{C2DC9E51-BDEE-14E6-1A5F-B87C11A51AD9}"/>
                </a:ext>
              </a:extLst>
            </p:cNvPr>
            <p:cNvCxnSpPr>
              <a:cxnSpLocks/>
              <a:stCxn id="54" idx="3"/>
              <a:endCxn id="29" idx="1"/>
            </p:cNvCxnSpPr>
            <p:nvPr/>
          </p:nvCxnSpPr>
          <p:spPr>
            <a:xfrm flipV="1">
              <a:off x="3369683" y="3886948"/>
              <a:ext cx="622096" cy="992841"/>
            </a:xfrm>
            <a:prstGeom prst="straightConnector1">
              <a:avLst/>
            </a:prstGeom>
            <a:ln>
              <a:headEnd type="triangl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66" name="TextBox 65">
              <a:extLst>
                <a:ext uri="{FF2B5EF4-FFF2-40B4-BE49-F238E27FC236}">
                  <a16:creationId xmlns:a16="http://schemas.microsoft.com/office/drawing/2014/main" id="{A832D720-62A7-875A-50E7-2D1B1CF429F3}"/>
                </a:ext>
              </a:extLst>
            </p:cNvPr>
            <p:cNvSpPr txBox="1"/>
            <p:nvPr/>
          </p:nvSpPr>
          <p:spPr>
            <a:xfrm>
              <a:off x="903192" y="2428726"/>
              <a:ext cx="1495996" cy="2000548"/>
            </a:xfrm>
            <a:prstGeom prst="rect">
              <a:avLst/>
            </a:prstGeom>
            <a:noFill/>
          </p:spPr>
          <p:txBody>
            <a:bodyPr wrap="square" rtlCol="0">
              <a:spAutoFit/>
            </a:bodyPr>
            <a:lstStyle/>
            <a:p>
              <a:r>
                <a:rPr lang="en-US" sz="1600" b="1" dirty="0"/>
                <a:t>Physical agent </a:t>
              </a:r>
            </a:p>
            <a:p>
              <a:endParaRPr lang="en-US" sz="1200" dirty="0"/>
            </a:p>
            <a:p>
              <a:r>
                <a:rPr lang="en-US" sz="1200" dirty="0"/>
                <a:t>has an event loop:</a:t>
              </a:r>
            </a:p>
            <a:p>
              <a:pPr marL="285750" indent="-285750">
                <a:buFont typeface="Arial" panose="020B0604020202020204" pitchFamily="34" charset="0"/>
                <a:buChar char="•"/>
              </a:pPr>
              <a:r>
                <a:rPr lang="en-US" sz="1200" dirty="0"/>
                <a:t>Read sensors</a:t>
              </a:r>
            </a:p>
            <a:p>
              <a:pPr marL="285750" indent="-285750">
                <a:buFont typeface="Arial" panose="020B0604020202020204" pitchFamily="34" charset="0"/>
                <a:buChar char="•"/>
              </a:pPr>
              <a:r>
                <a:rPr lang="en-US" sz="1200" dirty="0"/>
                <a:t>Call agent function</a:t>
              </a:r>
            </a:p>
            <a:p>
              <a:pPr marL="285750" indent="-285750">
                <a:buFont typeface="Arial" panose="020B0604020202020204" pitchFamily="34" charset="0"/>
                <a:buChar char="•"/>
              </a:pPr>
              <a:r>
                <a:rPr lang="en-US" sz="1200" dirty="0"/>
                <a:t>Execute action in the physical environment</a:t>
              </a:r>
            </a:p>
            <a:p>
              <a:pPr marL="285750" indent="-285750">
                <a:buFont typeface="Arial" panose="020B0604020202020204" pitchFamily="34" charset="0"/>
                <a:buChar char="•"/>
              </a:pPr>
              <a:r>
                <a:rPr lang="en-US" sz="1200" dirty="0"/>
                <a:t>Repeat</a:t>
              </a:r>
            </a:p>
          </p:txBody>
        </p:sp>
        <p:sp>
          <p:nvSpPr>
            <p:cNvPr id="67" name="TextBox 66">
              <a:extLst>
                <a:ext uri="{FF2B5EF4-FFF2-40B4-BE49-F238E27FC236}">
                  <a16:creationId xmlns:a16="http://schemas.microsoft.com/office/drawing/2014/main" id="{E2D8A0B5-2575-659B-3EB2-DB7A163D7D89}"/>
                </a:ext>
              </a:extLst>
            </p:cNvPr>
            <p:cNvSpPr txBox="1"/>
            <p:nvPr/>
          </p:nvSpPr>
          <p:spPr>
            <a:xfrm rot="3894451">
              <a:off x="3599472" y="2892076"/>
              <a:ext cx="912202" cy="415498"/>
            </a:xfrm>
            <a:prstGeom prst="rect">
              <a:avLst/>
            </a:prstGeom>
            <a:noFill/>
          </p:spPr>
          <p:txBody>
            <a:bodyPr wrap="square" rtlCol="0">
              <a:spAutoFit/>
            </a:bodyPr>
            <a:lstStyle/>
            <a:p>
              <a:pPr algn="ctr"/>
              <a:r>
                <a:rPr lang="en-US" sz="1050" dirty="0"/>
                <a:t>Need  to plan or replan</a:t>
              </a:r>
            </a:p>
          </p:txBody>
        </p:sp>
        <p:sp>
          <p:nvSpPr>
            <p:cNvPr id="68" name="TextBox 67">
              <a:extLst>
                <a:ext uri="{FF2B5EF4-FFF2-40B4-BE49-F238E27FC236}">
                  <a16:creationId xmlns:a16="http://schemas.microsoft.com/office/drawing/2014/main" id="{A03AB979-D3AE-7A42-908A-FCE005D22F76}"/>
                </a:ext>
              </a:extLst>
            </p:cNvPr>
            <p:cNvSpPr txBox="1"/>
            <p:nvPr/>
          </p:nvSpPr>
          <p:spPr>
            <a:xfrm rot="18182195">
              <a:off x="3389483" y="4406195"/>
              <a:ext cx="912202" cy="415498"/>
            </a:xfrm>
            <a:prstGeom prst="rect">
              <a:avLst/>
            </a:prstGeom>
            <a:noFill/>
          </p:spPr>
          <p:txBody>
            <a:bodyPr wrap="square" rtlCol="0">
              <a:spAutoFit/>
            </a:bodyPr>
            <a:lstStyle/>
            <a:p>
              <a:pPr algn="ctr"/>
              <a:r>
                <a:rPr lang="en-US" sz="1050" dirty="0"/>
                <a:t>Follow the plan</a:t>
              </a:r>
            </a:p>
          </p:txBody>
        </p:sp>
        <p:sp>
          <p:nvSpPr>
            <p:cNvPr id="69" name="TextBox 68">
              <a:extLst>
                <a:ext uri="{FF2B5EF4-FFF2-40B4-BE49-F238E27FC236}">
                  <a16:creationId xmlns:a16="http://schemas.microsoft.com/office/drawing/2014/main" id="{375EE33E-FB2C-721F-EF76-2A3EC3DE72A8}"/>
                </a:ext>
              </a:extLst>
            </p:cNvPr>
            <p:cNvSpPr txBox="1"/>
            <p:nvPr/>
          </p:nvSpPr>
          <p:spPr>
            <a:xfrm>
              <a:off x="4607549" y="3001602"/>
              <a:ext cx="726737" cy="276999"/>
            </a:xfrm>
            <a:prstGeom prst="rect">
              <a:avLst/>
            </a:prstGeom>
            <a:noFill/>
          </p:spPr>
          <p:txBody>
            <a:bodyPr wrap="none" rtlCol="0">
              <a:spAutoFit/>
            </a:bodyPr>
            <a:lstStyle/>
            <a:p>
              <a:r>
                <a:rPr lang="en-US" sz="1200" dirty="0"/>
                <a:t>percepts</a:t>
              </a:r>
            </a:p>
          </p:txBody>
        </p:sp>
        <p:sp>
          <p:nvSpPr>
            <p:cNvPr id="70" name="TextBox 69">
              <a:extLst>
                <a:ext uri="{FF2B5EF4-FFF2-40B4-BE49-F238E27FC236}">
                  <a16:creationId xmlns:a16="http://schemas.microsoft.com/office/drawing/2014/main" id="{E3E2FC15-F2AD-3226-002B-6DD69A27664D}"/>
                </a:ext>
              </a:extLst>
            </p:cNvPr>
            <p:cNvSpPr txBox="1"/>
            <p:nvPr/>
          </p:nvSpPr>
          <p:spPr>
            <a:xfrm>
              <a:off x="4591957" y="4237669"/>
              <a:ext cx="572593" cy="461665"/>
            </a:xfrm>
            <a:prstGeom prst="rect">
              <a:avLst/>
            </a:prstGeom>
            <a:noFill/>
          </p:spPr>
          <p:txBody>
            <a:bodyPr wrap="none" rtlCol="0">
              <a:spAutoFit/>
            </a:bodyPr>
            <a:lstStyle/>
            <a:p>
              <a:pPr algn="ctr"/>
              <a:r>
                <a:rPr lang="en-US" sz="1200" dirty="0"/>
                <a:t>next </a:t>
              </a:r>
              <a:br>
                <a:rPr lang="en-US" sz="1200" dirty="0"/>
              </a:br>
              <a:r>
                <a:rPr lang="en-US" sz="1200" dirty="0"/>
                <a:t>action</a:t>
              </a:r>
            </a:p>
          </p:txBody>
        </p:sp>
        <p:sp>
          <p:nvSpPr>
            <p:cNvPr id="71" name="TextBox 70">
              <a:extLst>
                <a:ext uri="{FF2B5EF4-FFF2-40B4-BE49-F238E27FC236}">
                  <a16:creationId xmlns:a16="http://schemas.microsoft.com/office/drawing/2014/main" id="{75455819-E475-3473-AEA6-95B408637968}"/>
                </a:ext>
              </a:extLst>
            </p:cNvPr>
            <p:cNvSpPr txBox="1"/>
            <p:nvPr/>
          </p:nvSpPr>
          <p:spPr>
            <a:xfrm>
              <a:off x="5456762" y="2423478"/>
              <a:ext cx="970137" cy="276999"/>
            </a:xfrm>
            <a:prstGeom prst="rect">
              <a:avLst/>
            </a:prstGeom>
            <a:noFill/>
          </p:spPr>
          <p:txBody>
            <a:bodyPr wrap="none" rtlCol="0">
              <a:spAutoFit/>
            </a:bodyPr>
            <a:lstStyle/>
            <a:p>
              <a:r>
                <a:rPr lang="en-US" sz="1200" dirty="0"/>
                <a:t>Sensor input</a:t>
              </a:r>
            </a:p>
          </p:txBody>
        </p:sp>
        <p:sp>
          <p:nvSpPr>
            <p:cNvPr id="72" name="TextBox 71">
              <a:extLst>
                <a:ext uri="{FF2B5EF4-FFF2-40B4-BE49-F238E27FC236}">
                  <a16:creationId xmlns:a16="http://schemas.microsoft.com/office/drawing/2014/main" id="{2614B56B-CD77-296C-B1E6-448390DE68FC}"/>
                </a:ext>
              </a:extLst>
            </p:cNvPr>
            <p:cNvSpPr txBox="1"/>
            <p:nvPr/>
          </p:nvSpPr>
          <p:spPr>
            <a:xfrm>
              <a:off x="5423878" y="4994397"/>
              <a:ext cx="1045502" cy="830997"/>
            </a:xfrm>
            <a:prstGeom prst="rect">
              <a:avLst/>
            </a:prstGeom>
            <a:noFill/>
          </p:spPr>
          <p:txBody>
            <a:bodyPr wrap="square" rtlCol="0">
              <a:spAutoFit/>
            </a:bodyPr>
            <a:lstStyle/>
            <a:p>
              <a:pPr algn="ctr"/>
              <a:r>
                <a:rPr lang="en-US" sz="1200" dirty="0"/>
                <a:t>Execute action in the physical environment</a:t>
              </a:r>
            </a:p>
          </p:txBody>
        </p:sp>
        <p:sp>
          <p:nvSpPr>
            <p:cNvPr id="73" name="Rectangle 72">
              <a:extLst>
                <a:ext uri="{FF2B5EF4-FFF2-40B4-BE49-F238E27FC236}">
                  <a16:creationId xmlns:a16="http://schemas.microsoft.com/office/drawing/2014/main" id="{8D4F1B72-E637-F0D7-7C26-AC6CB57F21D9}"/>
                </a:ext>
              </a:extLst>
            </p:cNvPr>
            <p:cNvSpPr/>
            <p:nvPr/>
          </p:nvSpPr>
          <p:spPr>
            <a:xfrm>
              <a:off x="2388085" y="3347702"/>
              <a:ext cx="1073323" cy="182874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4" name="TextBox 73">
              <a:extLst>
                <a:ext uri="{FF2B5EF4-FFF2-40B4-BE49-F238E27FC236}">
                  <a16:creationId xmlns:a16="http://schemas.microsoft.com/office/drawing/2014/main" id="{FEF9495C-D846-7623-5728-7AED271C7AC4}"/>
                </a:ext>
              </a:extLst>
            </p:cNvPr>
            <p:cNvSpPr txBox="1"/>
            <p:nvPr/>
          </p:nvSpPr>
          <p:spPr>
            <a:xfrm>
              <a:off x="2376361" y="3336782"/>
              <a:ext cx="795466" cy="307777"/>
            </a:xfrm>
            <a:prstGeom prst="rect">
              <a:avLst/>
            </a:prstGeom>
            <a:noFill/>
          </p:spPr>
          <p:txBody>
            <a:bodyPr wrap="square" rtlCol="0">
              <a:spAutoFit/>
            </a:bodyPr>
            <a:lstStyle/>
            <a:p>
              <a:r>
                <a:rPr lang="en-US" sz="1400" dirty="0"/>
                <a:t>State</a:t>
              </a:r>
            </a:p>
          </p:txBody>
        </p:sp>
        <p:grpSp>
          <p:nvGrpSpPr>
            <p:cNvPr id="78" name="Group 77">
              <a:extLst>
                <a:ext uri="{FF2B5EF4-FFF2-40B4-BE49-F238E27FC236}">
                  <a16:creationId xmlns:a16="http://schemas.microsoft.com/office/drawing/2014/main" id="{66D5FF0F-4FBC-B030-AAAE-0C75628DC924}"/>
                </a:ext>
              </a:extLst>
            </p:cNvPr>
            <p:cNvGrpSpPr/>
            <p:nvPr/>
          </p:nvGrpSpPr>
          <p:grpSpPr>
            <a:xfrm>
              <a:off x="2627138" y="1395210"/>
              <a:ext cx="698589" cy="814231"/>
              <a:chOff x="1359385" y="1371600"/>
              <a:chExt cx="1022177" cy="1209520"/>
            </a:xfrm>
          </p:grpSpPr>
          <p:pic>
            <p:nvPicPr>
              <p:cNvPr id="7" name="Picture 2">
                <a:extLst>
                  <a:ext uri="{FF2B5EF4-FFF2-40B4-BE49-F238E27FC236}">
                    <a16:creationId xmlns:a16="http://schemas.microsoft.com/office/drawing/2014/main" id="{FC0755DE-063C-ECDE-1711-46875EE34DEB}"/>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1505352" y="1462344"/>
                <a:ext cx="746844" cy="746844"/>
              </a:xfrm>
              <a:prstGeom prst="rect">
                <a:avLst/>
              </a:prstGeom>
              <a:noFill/>
              <a:ln w="9525">
                <a:noFill/>
                <a:miter lim="800000"/>
                <a:headEnd/>
                <a:tailEnd/>
              </a:ln>
            </p:spPr>
          </p:pic>
          <p:sp>
            <p:nvSpPr>
              <p:cNvPr id="75" name="Flowchart: Document 74">
                <a:extLst>
                  <a:ext uri="{FF2B5EF4-FFF2-40B4-BE49-F238E27FC236}">
                    <a16:creationId xmlns:a16="http://schemas.microsoft.com/office/drawing/2014/main" id="{A964E517-F8C7-5FEE-1FFC-CA4C4093CD32}"/>
                  </a:ext>
                </a:extLst>
              </p:cNvPr>
              <p:cNvSpPr/>
              <p:nvPr/>
            </p:nvSpPr>
            <p:spPr>
              <a:xfrm>
                <a:off x="1359385" y="1371600"/>
                <a:ext cx="1022177" cy="1209520"/>
              </a:xfrm>
              <a:prstGeom prst="flowChartDocumen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DC28649C-EF41-DD3B-A5E5-3F6A9950446C}"/>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6715161" y="3179744"/>
              <a:ext cx="971478" cy="956912"/>
            </a:xfrm>
            <a:prstGeom prst="rect">
              <a:avLst/>
            </a:prstGeom>
            <a:noFill/>
            <a:ln w="9525">
              <a:noFill/>
              <a:miter lim="800000"/>
              <a:headEnd/>
              <a:tailEnd/>
            </a:ln>
          </p:spPr>
        </p:pic>
      </p:grpSp>
    </p:spTree>
    <p:extLst>
      <p:ext uri="{BB962C8B-B14F-4D97-AF65-F5344CB8AC3E}">
        <p14:creationId xmlns:p14="http://schemas.microsoft.com/office/powerpoint/2010/main" val="39282930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4C21BAE-6866-4C7A-A7EC-C1B2E572D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Small tree">
            <a:extLst>
              <a:ext uri="{FF2B5EF4-FFF2-40B4-BE49-F238E27FC236}">
                <a16:creationId xmlns:a16="http://schemas.microsoft.com/office/drawing/2014/main" id="{022110FC-111E-941D-69CB-20CE67DC97C2}"/>
              </a:ext>
            </a:extLst>
          </p:cNvPr>
          <p:cNvPicPr>
            <a:picLocks noChangeAspect="1"/>
          </p:cNvPicPr>
          <p:nvPr/>
        </p:nvPicPr>
        <p:blipFill>
          <a:blip r:embed="rId2"/>
          <a:srcRect r="10999" b="-2"/>
          <a:stretch/>
        </p:blipFill>
        <p:spPr>
          <a:xfrm>
            <a:off x="20" y="1"/>
            <a:ext cx="9143980" cy="6857999"/>
          </a:xfrm>
          <a:prstGeom prst="rect">
            <a:avLst/>
          </a:prstGeom>
        </p:spPr>
      </p:pic>
      <p:sp useBgFill="1">
        <p:nvSpPr>
          <p:cNvPr id="38" name="Freeform: Shape 37">
            <a:extLst>
              <a:ext uri="{FF2B5EF4-FFF2-40B4-BE49-F238E27FC236}">
                <a16:creationId xmlns:a16="http://schemas.microsoft.com/office/drawing/2014/main" id="{7E7D0C94-08B4-48AE-8813-CC4D60294F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Freeform: Shape 34">
            <a:extLst>
              <a:ext uri="{FF2B5EF4-FFF2-40B4-BE49-F238E27FC236}">
                <a16:creationId xmlns:a16="http://schemas.microsoft.com/office/drawing/2014/main" id="{DD0D366F-455D-4298-97E9-89785ADAE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5694" y="609600"/>
            <a:ext cx="4029076" cy="5513767"/>
          </a:xfrm>
          <a:custGeom>
            <a:avLst/>
            <a:gdLst>
              <a:gd name="connsiteX0" fmla="*/ 0 w 5372101"/>
              <a:gd name="connsiteY0" fmla="*/ 0 h 5513767"/>
              <a:gd name="connsiteX1" fmla="*/ 5372101 w 5372101"/>
              <a:gd name="connsiteY1" fmla="*/ 0 h 5513767"/>
              <a:gd name="connsiteX2" fmla="*/ 5372101 w 5372101"/>
              <a:gd name="connsiteY2" fmla="*/ 5513767 h 5513767"/>
              <a:gd name="connsiteX3" fmla="*/ 5363126 w 5372101"/>
              <a:gd name="connsiteY3" fmla="*/ 5512835 h 5513767"/>
              <a:gd name="connsiteX4" fmla="*/ 5316714 w 5372101"/>
              <a:gd name="connsiteY4" fmla="*/ 5491247 h 5513767"/>
              <a:gd name="connsiteX5" fmla="*/ 5198331 w 5372101"/>
              <a:gd name="connsiteY5" fmla="*/ 5470092 h 5513767"/>
              <a:gd name="connsiteX6" fmla="*/ 5150428 w 5372101"/>
              <a:gd name="connsiteY6" fmla="*/ 5472506 h 5513767"/>
              <a:gd name="connsiteX7" fmla="*/ 5085506 w 5372101"/>
              <a:gd name="connsiteY7" fmla="*/ 5468851 h 5513767"/>
              <a:gd name="connsiteX8" fmla="*/ 4968663 w 5372101"/>
              <a:gd name="connsiteY8" fmla="*/ 5470487 h 5513767"/>
              <a:gd name="connsiteX9" fmla="*/ 4815623 w 5372101"/>
              <a:gd name="connsiteY9" fmla="*/ 5458622 h 5513767"/>
              <a:gd name="connsiteX10" fmla="*/ 4716679 w 5372101"/>
              <a:gd name="connsiteY10" fmla="*/ 5405365 h 5513767"/>
              <a:gd name="connsiteX11" fmla="*/ 4704891 w 5372101"/>
              <a:gd name="connsiteY11" fmla="*/ 5411529 h 5513767"/>
              <a:gd name="connsiteX12" fmla="*/ 4630496 w 5372101"/>
              <a:gd name="connsiteY12" fmla="*/ 5396532 h 5513767"/>
              <a:gd name="connsiteX13" fmla="*/ 4506964 w 5372101"/>
              <a:gd name="connsiteY13" fmla="*/ 5396685 h 5513767"/>
              <a:gd name="connsiteX14" fmla="*/ 4427135 w 5372101"/>
              <a:gd name="connsiteY14" fmla="*/ 5358585 h 5513767"/>
              <a:gd name="connsiteX15" fmla="*/ 4028338 w 5372101"/>
              <a:gd name="connsiteY15" fmla="*/ 5313494 h 5513767"/>
              <a:gd name="connsiteX16" fmla="*/ 4015367 w 5372101"/>
              <a:gd name="connsiteY16" fmla="*/ 5320766 h 5513767"/>
              <a:gd name="connsiteX17" fmla="*/ 4002837 w 5372101"/>
              <a:gd name="connsiteY17" fmla="*/ 5322294 h 5513767"/>
              <a:gd name="connsiteX18" fmla="*/ 3997650 w 5372101"/>
              <a:gd name="connsiteY18" fmla="*/ 5329513 h 5513767"/>
              <a:gd name="connsiteX19" fmla="*/ 3991991 w 5372101"/>
              <a:gd name="connsiteY19" fmla="*/ 5331908 h 5513767"/>
              <a:gd name="connsiteX20" fmla="*/ 3925210 w 5372101"/>
              <a:gd name="connsiteY20" fmla="*/ 5319395 h 5513767"/>
              <a:gd name="connsiteX21" fmla="*/ 3837014 w 5372101"/>
              <a:gd name="connsiteY21" fmla="*/ 5289023 h 5513767"/>
              <a:gd name="connsiteX22" fmla="*/ 3798765 w 5372101"/>
              <a:gd name="connsiteY22" fmla="*/ 5299431 h 5513767"/>
              <a:gd name="connsiteX23" fmla="*/ 3792144 w 5372101"/>
              <a:gd name="connsiteY23" fmla="*/ 5301616 h 5513767"/>
              <a:gd name="connsiteX24" fmla="*/ 3766249 w 5372101"/>
              <a:gd name="connsiteY24" fmla="*/ 5301869 h 5513767"/>
              <a:gd name="connsiteX25" fmla="*/ 3718651 w 5372101"/>
              <a:gd name="connsiteY25" fmla="*/ 5320541 h 5513767"/>
              <a:gd name="connsiteX26" fmla="*/ 3671207 w 5372101"/>
              <a:gd name="connsiteY26" fmla="*/ 5318046 h 5513767"/>
              <a:gd name="connsiteX27" fmla="*/ 3446863 w 5372101"/>
              <a:gd name="connsiteY27" fmla="*/ 5294348 h 5513767"/>
              <a:gd name="connsiteX28" fmla="*/ 3312000 w 5372101"/>
              <a:gd name="connsiteY28" fmla="*/ 5286923 h 5513767"/>
              <a:gd name="connsiteX29" fmla="*/ 3259756 w 5372101"/>
              <a:gd name="connsiteY29" fmla="*/ 5294712 h 5513767"/>
              <a:gd name="connsiteX30" fmla="*/ 3187481 w 5372101"/>
              <a:gd name="connsiteY30" fmla="*/ 5298457 h 5513767"/>
              <a:gd name="connsiteX31" fmla="*/ 3124115 w 5372101"/>
              <a:gd name="connsiteY31" fmla="*/ 5294626 h 5513767"/>
              <a:gd name="connsiteX32" fmla="*/ 3099907 w 5372101"/>
              <a:gd name="connsiteY32" fmla="*/ 5302443 h 5513767"/>
              <a:gd name="connsiteX33" fmla="*/ 3017494 w 5372101"/>
              <a:gd name="connsiteY33" fmla="*/ 5301439 h 5513767"/>
              <a:gd name="connsiteX34" fmla="*/ 3010848 w 5372101"/>
              <a:gd name="connsiteY34" fmla="*/ 5307225 h 5513767"/>
              <a:gd name="connsiteX35" fmla="*/ 2994286 w 5372101"/>
              <a:gd name="connsiteY35" fmla="*/ 5309060 h 5513767"/>
              <a:gd name="connsiteX36" fmla="*/ 2988160 w 5372101"/>
              <a:gd name="connsiteY36" fmla="*/ 5310041 h 5513767"/>
              <a:gd name="connsiteX37" fmla="*/ 2984260 w 5372101"/>
              <a:gd name="connsiteY37" fmla="*/ 5307528 h 5513767"/>
              <a:gd name="connsiteX38" fmla="*/ 2979127 w 5372101"/>
              <a:gd name="connsiteY38" fmla="*/ 5308389 h 5513767"/>
              <a:gd name="connsiteX39" fmla="*/ 2978660 w 5372101"/>
              <a:gd name="connsiteY39" fmla="*/ 5311563 h 5513767"/>
              <a:gd name="connsiteX40" fmla="*/ 2946326 w 5372101"/>
              <a:gd name="connsiteY40" fmla="*/ 5316745 h 5513767"/>
              <a:gd name="connsiteX41" fmla="*/ 2713134 w 5372101"/>
              <a:gd name="connsiteY41" fmla="*/ 5331381 h 5513767"/>
              <a:gd name="connsiteX42" fmla="*/ 2352072 w 5372101"/>
              <a:gd name="connsiteY42" fmla="*/ 5342761 h 5513767"/>
              <a:gd name="connsiteX43" fmla="*/ 2260922 w 5372101"/>
              <a:gd name="connsiteY43" fmla="*/ 5328122 h 5513767"/>
              <a:gd name="connsiteX44" fmla="*/ 2178497 w 5372101"/>
              <a:gd name="connsiteY44" fmla="*/ 5351065 h 5513767"/>
              <a:gd name="connsiteX45" fmla="*/ 2034408 w 5372101"/>
              <a:gd name="connsiteY45" fmla="*/ 5307958 h 5513767"/>
              <a:gd name="connsiteX46" fmla="*/ 1831505 w 5372101"/>
              <a:gd name="connsiteY46" fmla="*/ 5312691 h 5513767"/>
              <a:gd name="connsiteX47" fmla="*/ 1710387 w 5372101"/>
              <a:gd name="connsiteY47" fmla="*/ 5308705 h 5513767"/>
              <a:gd name="connsiteX48" fmla="*/ 1664816 w 5372101"/>
              <a:gd name="connsiteY48" fmla="*/ 5296479 h 5513767"/>
              <a:gd name="connsiteX49" fmla="*/ 1600883 w 5372101"/>
              <a:gd name="connsiteY49" fmla="*/ 5286607 h 5513767"/>
              <a:gd name="connsiteX50" fmla="*/ 1488397 w 5372101"/>
              <a:gd name="connsiteY50" fmla="*/ 5260898 h 5513767"/>
              <a:gd name="connsiteX51" fmla="*/ 1336670 w 5372101"/>
              <a:gd name="connsiteY51" fmla="*/ 5240770 h 5513767"/>
              <a:gd name="connsiteX52" fmla="*/ 1224297 w 5372101"/>
              <a:gd name="connsiteY52" fmla="*/ 5271845 h 5513767"/>
              <a:gd name="connsiteX53" fmla="*/ 1214830 w 5372101"/>
              <a:gd name="connsiteY53" fmla="*/ 5263450 h 5513767"/>
              <a:gd name="connsiteX54" fmla="*/ 1138181 w 5372101"/>
              <a:gd name="connsiteY54" fmla="*/ 5262590 h 5513767"/>
              <a:gd name="connsiteX55" fmla="*/ 943575 w 5372101"/>
              <a:gd name="connsiteY55" fmla="*/ 5290808 h 5513767"/>
              <a:gd name="connsiteX56" fmla="*/ 529813 w 5372101"/>
              <a:gd name="connsiteY56" fmla="*/ 5218555 h 5513767"/>
              <a:gd name="connsiteX57" fmla="*/ 519546 w 5372101"/>
              <a:gd name="connsiteY57" fmla="*/ 5208845 h 5513767"/>
              <a:gd name="connsiteX58" fmla="*/ 507906 w 5372101"/>
              <a:gd name="connsiteY58" fmla="*/ 5204779 h 5513767"/>
              <a:gd name="connsiteX59" fmla="*/ 505153 w 5372101"/>
              <a:gd name="connsiteY59" fmla="*/ 5196726 h 5513767"/>
              <a:gd name="connsiteX60" fmla="*/ 500429 w 5372101"/>
              <a:gd name="connsiteY60" fmla="*/ 5193241 h 5513767"/>
              <a:gd name="connsiteX61" fmla="*/ 431923 w 5372101"/>
              <a:gd name="connsiteY61" fmla="*/ 5191553 h 5513767"/>
              <a:gd name="connsiteX62" fmla="*/ 337115 w 5372101"/>
              <a:gd name="connsiteY62" fmla="*/ 5202714 h 5513767"/>
              <a:gd name="connsiteX63" fmla="*/ 303383 w 5372101"/>
              <a:gd name="connsiteY63" fmla="*/ 5184750 h 5513767"/>
              <a:gd name="connsiteX64" fmla="*/ 297664 w 5372101"/>
              <a:gd name="connsiteY64" fmla="*/ 5181269 h 5513767"/>
              <a:gd name="connsiteX65" fmla="*/ 272701 w 5372101"/>
              <a:gd name="connsiteY65" fmla="*/ 5175678 h 5513767"/>
              <a:gd name="connsiteX66" fmla="*/ 268242 w 5372101"/>
              <a:gd name="connsiteY66" fmla="*/ 5163678 h 5513767"/>
              <a:gd name="connsiteX67" fmla="*/ 232517 w 5372101"/>
              <a:gd name="connsiteY67" fmla="*/ 5147792 h 5513767"/>
              <a:gd name="connsiteX68" fmla="*/ 185851 w 5372101"/>
              <a:gd name="connsiteY68" fmla="*/ 5140408 h 5513767"/>
              <a:gd name="connsiteX69" fmla="*/ 20337 w 5372101"/>
              <a:gd name="connsiteY69" fmla="*/ 5113040 h 5513767"/>
              <a:gd name="connsiteX70" fmla="*/ 0 w 5372101"/>
              <a:gd name="connsiteY70" fmla="*/ 5112243 h 5513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72101" h="5513767">
                <a:moveTo>
                  <a:pt x="0" y="0"/>
                </a:moveTo>
                <a:lnTo>
                  <a:pt x="5372101" y="0"/>
                </a:lnTo>
                <a:lnTo>
                  <a:pt x="5372101" y="5513767"/>
                </a:lnTo>
                <a:lnTo>
                  <a:pt x="5363126" y="5512835"/>
                </a:lnTo>
                <a:cubicBezTo>
                  <a:pt x="5345779" y="5509071"/>
                  <a:pt x="5329767" y="5502649"/>
                  <a:pt x="5316714" y="5491247"/>
                </a:cubicBezTo>
                <a:cubicBezTo>
                  <a:pt x="5295689" y="5478131"/>
                  <a:pt x="5219502" y="5459909"/>
                  <a:pt x="5198331" y="5470092"/>
                </a:cubicBezTo>
                <a:cubicBezTo>
                  <a:pt x="5181052" y="5469102"/>
                  <a:pt x="5165047" y="5459569"/>
                  <a:pt x="5150428" y="5472506"/>
                </a:cubicBezTo>
                <a:cubicBezTo>
                  <a:pt x="5129562" y="5487248"/>
                  <a:pt x="5088050" y="5445894"/>
                  <a:pt x="5085506" y="5468851"/>
                </a:cubicBezTo>
                <a:cubicBezTo>
                  <a:pt x="5055692" y="5440170"/>
                  <a:pt x="5006122" y="5469577"/>
                  <a:pt x="4968663" y="5470487"/>
                </a:cubicBezTo>
                <a:cubicBezTo>
                  <a:pt x="4947085" y="5444049"/>
                  <a:pt x="4889767" y="5472037"/>
                  <a:pt x="4815623" y="5458622"/>
                </a:cubicBezTo>
                <a:cubicBezTo>
                  <a:pt x="4792418" y="5428488"/>
                  <a:pt x="4765548" y="5449887"/>
                  <a:pt x="4716679" y="5405365"/>
                </a:cubicBezTo>
                <a:cubicBezTo>
                  <a:pt x="4713235" y="5407807"/>
                  <a:pt x="4709266" y="5409883"/>
                  <a:pt x="4704891" y="5411529"/>
                </a:cubicBezTo>
                <a:cubicBezTo>
                  <a:pt x="4679473" y="5421092"/>
                  <a:pt x="4646164" y="5414379"/>
                  <a:pt x="4630496" y="5396532"/>
                </a:cubicBezTo>
                <a:cubicBezTo>
                  <a:pt x="4590205" y="5365061"/>
                  <a:pt x="4548419" y="5412094"/>
                  <a:pt x="4506964" y="5396685"/>
                </a:cubicBezTo>
                <a:lnTo>
                  <a:pt x="4427135" y="5358585"/>
                </a:lnTo>
                <a:cubicBezTo>
                  <a:pt x="4319267" y="5308575"/>
                  <a:pt x="4152341" y="5340956"/>
                  <a:pt x="4028338" y="5313494"/>
                </a:cubicBezTo>
                <a:lnTo>
                  <a:pt x="4015367" y="5320766"/>
                </a:lnTo>
                <a:lnTo>
                  <a:pt x="4002837" y="5322294"/>
                </a:lnTo>
                <a:lnTo>
                  <a:pt x="3997650" y="5329513"/>
                </a:lnTo>
                <a:lnTo>
                  <a:pt x="3991991" y="5331908"/>
                </a:lnTo>
                <a:cubicBezTo>
                  <a:pt x="3969659" y="5338581"/>
                  <a:pt x="3978880" y="5316131"/>
                  <a:pt x="3925210" y="5319395"/>
                </a:cubicBezTo>
                <a:cubicBezTo>
                  <a:pt x="3947765" y="5277139"/>
                  <a:pt x="3837331" y="5338342"/>
                  <a:pt x="3837014" y="5289023"/>
                </a:cubicBezTo>
                <a:cubicBezTo>
                  <a:pt x="3824001" y="5291376"/>
                  <a:pt x="3811407" y="5295212"/>
                  <a:pt x="3798765" y="5299431"/>
                </a:cubicBezTo>
                <a:lnTo>
                  <a:pt x="3792144" y="5301616"/>
                </a:lnTo>
                <a:lnTo>
                  <a:pt x="3766249" y="5301869"/>
                </a:lnTo>
                <a:lnTo>
                  <a:pt x="3718651" y="5320541"/>
                </a:lnTo>
                <a:cubicBezTo>
                  <a:pt x="3703968" y="5321892"/>
                  <a:pt x="3688308" y="5321427"/>
                  <a:pt x="3671207" y="5318046"/>
                </a:cubicBezTo>
                <a:cubicBezTo>
                  <a:pt x="3616458" y="5288532"/>
                  <a:pt x="3514048" y="5333307"/>
                  <a:pt x="3446863" y="5294348"/>
                </a:cubicBezTo>
                <a:cubicBezTo>
                  <a:pt x="3420930" y="5283822"/>
                  <a:pt x="3333157" y="5274511"/>
                  <a:pt x="3312000" y="5286923"/>
                </a:cubicBezTo>
                <a:cubicBezTo>
                  <a:pt x="3292759" y="5287903"/>
                  <a:pt x="3273112" y="5280334"/>
                  <a:pt x="3259756" y="5294712"/>
                </a:cubicBezTo>
                <a:cubicBezTo>
                  <a:pt x="3239905" y="5311572"/>
                  <a:pt x="3185410" y="5275588"/>
                  <a:pt x="3187481" y="5298457"/>
                </a:cubicBezTo>
                <a:cubicBezTo>
                  <a:pt x="3168018" y="5286036"/>
                  <a:pt x="3146200" y="5288458"/>
                  <a:pt x="3124115" y="5294626"/>
                </a:cubicBezTo>
                <a:lnTo>
                  <a:pt x="3099907" y="5302443"/>
                </a:lnTo>
                <a:lnTo>
                  <a:pt x="3017494" y="5301439"/>
                </a:lnTo>
                <a:lnTo>
                  <a:pt x="3010848" y="5307225"/>
                </a:lnTo>
                <a:lnTo>
                  <a:pt x="2994286" y="5309060"/>
                </a:lnTo>
                <a:lnTo>
                  <a:pt x="2988160" y="5310041"/>
                </a:lnTo>
                <a:lnTo>
                  <a:pt x="2984260" y="5307528"/>
                </a:lnTo>
                <a:cubicBezTo>
                  <a:pt x="2981957" y="5306419"/>
                  <a:pt x="2980273" y="5306402"/>
                  <a:pt x="2979127" y="5308389"/>
                </a:cubicBezTo>
                <a:cubicBezTo>
                  <a:pt x="2978971" y="5309447"/>
                  <a:pt x="2978816" y="5310505"/>
                  <a:pt x="2978660" y="5311563"/>
                </a:cubicBezTo>
                <a:lnTo>
                  <a:pt x="2946326" y="5316745"/>
                </a:lnTo>
                <a:lnTo>
                  <a:pt x="2713134" y="5331381"/>
                </a:lnTo>
                <a:cubicBezTo>
                  <a:pt x="2610698" y="5372328"/>
                  <a:pt x="2466037" y="5325762"/>
                  <a:pt x="2352072" y="5342761"/>
                </a:cubicBezTo>
                <a:cubicBezTo>
                  <a:pt x="2293501" y="5293708"/>
                  <a:pt x="2324138" y="5338538"/>
                  <a:pt x="2260922" y="5328122"/>
                </a:cubicBezTo>
                <a:cubicBezTo>
                  <a:pt x="2275681" y="5372347"/>
                  <a:pt x="2185007" y="5301703"/>
                  <a:pt x="2178497" y="5351065"/>
                </a:cubicBezTo>
                <a:cubicBezTo>
                  <a:pt x="2133294" y="5337229"/>
                  <a:pt x="2097074" y="5300208"/>
                  <a:pt x="2034408" y="5307958"/>
                </a:cubicBezTo>
                <a:cubicBezTo>
                  <a:pt x="1981894" y="5332879"/>
                  <a:pt x="1896288" y="5279365"/>
                  <a:pt x="1831505" y="5312691"/>
                </a:cubicBezTo>
                <a:cubicBezTo>
                  <a:pt x="1807063" y="5321035"/>
                  <a:pt x="1727674" y="5322925"/>
                  <a:pt x="1710387" y="5308705"/>
                </a:cubicBezTo>
                <a:cubicBezTo>
                  <a:pt x="1693367" y="5306094"/>
                  <a:pt x="1674901" y="5312009"/>
                  <a:pt x="1664816" y="5296479"/>
                </a:cubicBezTo>
                <a:cubicBezTo>
                  <a:pt x="1649255" y="5277912"/>
                  <a:pt x="1596152" y="5309335"/>
                  <a:pt x="1600883" y="5286607"/>
                </a:cubicBezTo>
                <a:cubicBezTo>
                  <a:pt x="1563066" y="5308189"/>
                  <a:pt x="1524339" y="5269513"/>
                  <a:pt x="1488397" y="5260898"/>
                </a:cubicBezTo>
                <a:cubicBezTo>
                  <a:pt x="1459246" y="5282011"/>
                  <a:pt x="1412580" y="5243108"/>
                  <a:pt x="1336670" y="5240770"/>
                </a:cubicBezTo>
                <a:cubicBezTo>
                  <a:pt x="1304792" y="5265122"/>
                  <a:pt x="1285508" y="5238878"/>
                  <a:pt x="1224297" y="5271845"/>
                </a:cubicBezTo>
                <a:cubicBezTo>
                  <a:pt x="1221731" y="5268771"/>
                  <a:pt x="1218543" y="5265944"/>
                  <a:pt x="1214830" y="5263450"/>
                </a:cubicBezTo>
                <a:cubicBezTo>
                  <a:pt x="1193241" y="5248952"/>
                  <a:pt x="1158925" y="5248567"/>
                  <a:pt x="1138181" y="5262590"/>
                </a:cubicBezTo>
                <a:lnTo>
                  <a:pt x="943575" y="5290808"/>
                </a:lnTo>
                <a:cubicBezTo>
                  <a:pt x="823587" y="5316899"/>
                  <a:pt x="658340" y="5217603"/>
                  <a:pt x="529813" y="5218555"/>
                </a:cubicBezTo>
                <a:lnTo>
                  <a:pt x="519546" y="5208845"/>
                </a:lnTo>
                <a:lnTo>
                  <a:pt x="507906" y="5204779"/>
                </a:lnTo>
                <a:lnTo>
                  <a:pt x="505153" y="5196726"/>
                </a:lnTo>
                <a:lnTo>
                  <a:pt x="500429" y="5193241"/>
                </a:lnTo>
                <a:cubicBezTo>
                  <a:pt x="480923" y="5182176"/>
                  <a:pt x="482807" y="5205793"/>
                  <a:pt x="431923" y="5191553"/>
                </a:cubicBezTo>
                <a:cubicBezTo>
                  <a:pt x="440499" y="5237077"/>
                  <a:pt x="352872" y="5155083"/>
                  <a:pt x="337115" y="5202714"/>
                </a:cubicBezTo>
                <a:cubicBezTo>
                  <a:pt x="325265" y="5197752"/>
                  <a:pt x="314288" y="5191441"/>
                  <a:pt x="303383" y="5184750"/>
                </a:cubicBezTo>
                <a:lnTo>
                  <a:pt x="297664" y="5181269"/>
                </a:lnTo>
                <a:lnTo>
                  <a:pt x="272701" y="5175678"/>
                </a:lnTo>
                <a:lnTo>
                  <a:pt x="268242" y="5163678"/>
                </a:lnTo>
                <a:lnTo>
                  <a:pt x="232517" y="5147792"/>
                </a:lnTo>
                <a:cubicBezTo>
                  <a:pt x="218741" y="5143453"/>
                  <a:pt x="203450" y="5140668"/>
                  <a:pt x="185851" y="5140408"/>
                </a:cubicBezTo>
                <a:cubicBezTo>
                  <a:pt x="139207" y="5153337"/>
                  <a:pt x="79723" y="5120316"/>
                  <a:pt x="20337" y="5113040"/>
                </a:cubicBezTo>
                <a:lnTo>
                  <a:pt x="0" y="5112243"/>
                </a:lnTo>
                <a:close/>
              </a:path>
            </a:pathLst>
          </a:custGeom>
          <a:solidFill>
            <a:srgbClr val="82766A">
              <a:alpha val="15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Content Placeholder 2">
            <a:extLst>
              <a:ext uri="{FF2B5EF4-FFF2-40B4-BE49-F238E27FC236}">
                <a16:creationId xmlns:a16="http://schemas.microsoft.com/office/drawing/2014/main" id="{92AC04F2-A253-42C1-91D8-2D8C359959AD}"/>
              </a:ext>
            </a:extLst>
          </p:cNvPr>
          <p:cNvSpPr>
            <a:spLocks noGrp="1"/>
          </p:cNvSpPr>
          <p:nvPr>
            <p:ph idx="1"/>
          </p:nvPr>
        </p:nvSpPr>
        <p:spPr>
          <a:xfrm>
            <a:off x="4988314" y="1905000"/>
            <a:ext cx="3343835" cy="3751997"/>
          </a:xfrm>
        </p:spPr>
        <p:txBody>
          <a:bodyPr anchor="ctr">
            <a:normAutofit fontScale="92500" lnSpcReduction="20000"/>
          </a:bodyPr>
          <a:lstStyle/>
          <a:p>
            <a:r>
              <a:rPr lang="en-US" sz="1400" dirty="0"/>
              <a:t>Tree search can be used for planning actions for </a:t>
            </a:r>
            <a:r>
              <a:rPr lang="en-US" sz="1400" b="1" dirty="0"/>
              <a:t>goal-based agents</a:t>
            </a:r>
            <a:r>
              <a:rPr lang="en-US" sz="1400" dirty="0"/>
              <a:t> in known, fully observable and deterministic environments.</a:t>
            </a:r>
          </a:p>
          <a:p>
            <a:endParaRPr lang="en-US" sz="1400" dirty="0"/>
          </a:p>
          <a:p>
            <a:r>
              <a:rPr lang="en-US" sz="1400" dirty="0"/>
              <a:t>Issues are:</a:t>
            </a:r>
          </a:p>
          <a:p>
            <a:pPr lvl="1"/>
            <a:r>
              <a:rPr lang="en-US" sz="1400" dirty="0"/>
              <a:t>The large search space typically does not fit into memory. We use a transition function as a compact representation of the </a:t>
            </a:r>
            <a:r>
              <a:rPr lang="en-US" sz="1400" b="1" dirty="0"/>
              <a:t>transition model.</a:t>
            </a:r>
            <a:endParaRPr lang="en-US" sz="1400" dirty="0"/>
          </a:p>
          <a:p>
            <a:pPr lvl="1"/>
            <a:r>
              <a:rPr lang="en-US" sz="1400" dirty="0"/>
              <a:t>The search tree is built on the fly, and we have to deal with </a:t>
            </a:r>
            <a:r>
              <a:rPr lang="en-US" sz="1400" b="1" dirty="0"/>
              <a:t>cycles, redundant paths, and memory management</a:t>
            </a:r>
            <a:r>
              <a:rPr lang="en-US" sz="1400" dirty="0"/>
              <a:t>.</a:t>
            </a:r>
          </a:p>
          <a:p>
            <a:pPr lvl="1"/>
            <a:endParaRPr lang="en-US" sz="1400" dirty="0"/>
          </a:p>
          <a:p>
            <a:r>
              <a:rPr lang="en-US" sz="1400" dirty="0"/>
              <a:t>DFS/IDS is a memory efficient method used often in AI for </a:t>
            </a:r>
            <a:r>
              <a:rPr lang="en-US" sz="1400" b="1" dirty="0"/>
              <a:t>uninformed search</a:t>
            </a:r>
            <a:r>
              <a:rPr lang="en-US" sz="1400" dirty="0"/>
              <a:t>.</a:t>
            </a:r>
          </a:p>
          <a:p>
            <a:r>
              <a:rPr lang="en-US" sz="1400" b="1" dirty="0"/>
              <a:t>Informed search </a:t>
            </a:r>
            <a:r>
              <a:rPr lang="en-US" sz="1400" dirty="0"/>
              <a:t>uses heuristics based on knowledge or percepts to improve search performance (i.e., A* expand fewer nodes than BFS).</a:t>
            </a:r>
          </a:p>
        </p:txBody>
      </p:sp>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a:xfrm>
            <a:off x="4869546" y="1071350"/>
            <a:ext cx="3581371" cy="1242924"/>
          </a:xfrm>
        </p:spPr>
        <p:txBody>
          <a:bodyPr>
            <a:normAutofit/>
          </a:bodyPr>
          <a:lstStyle/>
          <a:p>
            <a:pPr algn="ctr"/>
            <a:r>
              <a:rPr lang="en-US" sz="3100"/>
              <a:t>Conclusion</a:t>
            </a:r>
          </a:p>
        </p:txBody>
      </p:sp>
      <p:sp>
        <p:nvSpPr>
          <p:cNvPr id="37" name="Rectangle 6">
            <a:extLst>
              <a:ext uri="{FF2B5EF4-FFF2-40B4-BE49-F238E27FC236}">
                <a16:creationId xmlns:a16="http://schemas.microsoft.com/office/drawing/2014/main" id="{F0C518C2-0AA4-470C-87B9-9CBF428FB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825" y="399531"/>
            <a:ext cx="1280813"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7397741"/>
      </p:ext>
    </p:extLst>
  </p:cSld>
  <p:clrMapOvr>
    <a:masterClrMapping/>
  </p:clrMapOvr>
</p:sld>
</file>

<file path=ppt/theme/theme1.xml><?xml version="1.0" encoding="utf-8"?>
<a:theme xmlns:a="http://schemas.openxmlformats.org/drawingml/2006/main" name="Office Theme">
  <a:themeElements>
    <a:clrScheme name="Office with darker green">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377620"/>
      </a:accent6>
      <a:hlink>
        <a:srgbClr val="467886"/>
      </a:hlink>
      <a:folHlink>
        <a:srgbClr val="96607D"/>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AI_theme</Template>
  <TotalTime>24514</TotalTime>
  <Words>7056</Words>
  <Application>Microsoft Office PowerPoint</Application>
  <PresentationFormat>On-screen Show (4:3)</PresentationFormat>
  <Paragraphs>1067</Paragraphs>
  <Slides>95</Slides>
  <Notes>64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Calibri Light</vt:lpstr>
      <vt:lpstr>Cambria Math</vt:lpstr>
      <vt:lpstr>Wingdings</vt:lpstr>
      <vt:lpstr>Office Theme</vt:lpstr>
      <vt:lpstr>CS 5/7320  Artificial Intelligence  Solving problems by searching AIMA Chapter 3</vt:lpstr>
      <vt:lpstr>Contents</vt:lpstr>
      <vt:lpstr>What are Search Problems?</vt:lpstr>
      <vt:lpstr>Remember: Goal-based Agent</vt:lpstr>
      <vt:lpstr>Planning for Search Problems</vt:lpstr>
      <vt:lpstr>Definition of a Search Problem</vt:lpstr>
      <vt:lpstr>Transition Function and Available Actions</vt:lpstr>
      <vt:lpstr>Example: Romania Vacation</vt:lpstr>
      <vt:lpstr>Example: Vacuum world</vt:lpstr>
      <vt:lpstr>Example: Sliding-tile Puzzle</vt:lpstr>
      <vt:lpstr>Example: Robot Motion Planning</vt:lpstr>
      <vt:lpstr>Tree Search</vt:lpstr>
      <vt:lpstr>Solving Search Problems</vt:lpstr>
      <vt:lpstr>Issue: Transition Model is a Graph             and Not a Tree!</vt:lpstr>
      <vt:lpstr>Creating a Search Tree</vt:lpstr>
      <vt:lpstr>Differences Between Typical Tree Search and AI Search</vt:lpstr>
      <vt:lpstr>Tree Search Algorithm Outline</vt:lpstr>
      <vt:lpstr>Tree Search Example</vt:lpstr>
      <vt:lpstr>Tree Search Example</vt:lpstr>
      <vt:lpstr>Tree Search Example</vt:lpstr>
      <vt:lpstr>Search Strategies: Properties</vt:lpstr>
      <vt:lpstr>Space and Time Complexity  State Space vs. Search Tree Size</vt:lpstr>
      <vt:lpstr>State Space vs. Search Tree Size</vt:lpstr>
      <vt:lpstr>State Space Size Estimation</vt:lpstr>
      <vt:lpstr>Reminder: Combinatorics - Permutations</vt:lpstr>
      <vt:lpstr>Reminder: Combinatorics - Combinations</vt:lpstr>
      <vt:lpstr>Example: What is the State Space Size?</vt:lpstr>
      <vt:lpstr>Examples: What is the State Space Size?</vt:lpstr>
      <vt:lpstr>Examples: What is the State Space Size?</vt:lpstr>
      <vt:lpstr>Estimating the Search Tree Size</vt:lpstr>
      <vt:lpstr>Example: What is the Search Complexity?</vt:lpstr>
      <vt:lpstr>Examples: What is the  Search Complexity?</vt:lpstr>
      <vt:lpstr>Examples: What is the  Search Complexity?</vt:lpstr>
      <vt:lpstr>Uninformed Search</vt:lpstr>
      <vt:lpstr>Uninformed Search Strategies</vt:lpstr>
      <vt:lpstr>Breadth-First Search (BFS)</vt:lpstr>
      <vt:lpstr>Implementation: Breadth-First Search </vt:lpstr>
      <vt:lpstr>Implementation: Expanding the Search Tree</vt:lpstr>
      <vt:lpstr>Time and Space Complexity  Breadth-First Search</vt:lpstr>
      <vt:lpstr>Properties of Breadth-First Search</vt:lpstr>
      <vt:lpstr>Uniform-cost Search  (= Dijkstra’s Shortest Path Algorithm)</vt:lpstr>
      <vt:lpstr>Implementation: Best-First Search Strategy</vt:lpstr>
      <vt:lpstr>Uninformed Search</vt:lpstr>
      <vt:lpstr>Depth-First Search (DFS)</vt:lpstr>
      <vt:lpstr>Implementation: DFS</vt:lpstr>
      <vt:lpstr>Time and Space Complexity Depth-First Search</vt:lpstr>
      <vt:lpstr>Properties of Depth-First Search</vt:lpstr>
      <vt:lpstr>Iterative Deepening Search (IDS)</vt:lpstr>
      <vt:lpstr>Iterative Deepening Search (IDS)</vt:lpstr>
      <vt:lpstr>Implementation: IDS</vt:lpstr>
      <vt:lpstr>Properties of Iterative Deepening Search</vt:lpstr>
      <vt:lpstr>Informed Search Introduction</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Informed Search A* Search</vt:lpstr>
      <vt:lpstr>The Optimality Problem of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Optimality: Admissible Heuristics</vt:lpstr>
      <vt:lpstr>Proof of Optimality of  A* Search</vt:lpstr>
      <vt:lpstr>Guarantees of A* Search</vt:lpstr>
      <vt:lpstr>Properties of A*Search</vt:lpstr>
      <vt:lpstr>Iterative-Deepening A* Search – IDA*</vt:lpstr>
      <vt:lpstr>Informed Search Designing Heuristics</vt:lpstr>
      <vt:lpstr>Designing Heuristic Functions</vt:lpstr>
      <vt:lpstr>Heuristics from Relaxed Problems</vt:lpstr>
      <vt:lpstr>Heuristics from Relaxed Problems</vt:lpstr>
      <vt:lpstr>Heuristics from Subproblems</vt:lpstr>
      <vt:lpstr>Dominance: What Heuristic is Better?</vt:lpstr>
      <vt:lpstr>Example: Effect of Information in Search</vt:lpstr>
      <vt:lpstr>Combining Heuristics</vt:lpstr>
      <vt:lpstr>Satisficing Search: Weighted A* Search</vt:lpstr>
      <vt:lpstr>Example of Weighted A* Search</vt:lpstr>
      <vt:lpstr>Tree Search Planning Agents</vt:lpstr>
      <vt:lpstr>Summary:  All Search Strategies</vt:lpstr>
      <vt:lpstr>Implementation as Best-First Search</vt:lpstr>
      <vt:lpstr>A Planning Agent: Planning vs. Execution Phase</vt:lpstr>
      <vt:lpstr>Complete Planning Agent to Solve a Maze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212</cp:revision>
  <dcterms:created xsi:type="dcterms:W3CDTF">2020-09-15T14:04:03Z</dcterms:created>
  <dcterms:modified xsi:type="dcterms:W3CDTF">2025-09-17T14:46:50Z</dcterms:modified>
</cp:coreProperties>
</file>